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Int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EW5zDZuoKLHJCJd3oaYxRWHBB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Inter-regular.fntdata"/><Relationship Id="rId21" Type="http://schemas.openxmlformats.org/officeDocument/2006/relationships/slide" Target="slides/slide16.xml"/><Relationship Id="rId24" Type="http://schemas.openxmlformats.org/officeDocument/2006/relationships/font" Target="fonts/Inter-italic.fntdata"/><Relationship Id="rId23" Type="http://schemas.openxmlformats.org/officeDocument/2006/relationships/font" Target="fonts/Inte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Int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19798cac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19798cac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519798cac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feb16a1f9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34feb16a1f9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dbc136368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2dbc136368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8ec00daf4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d8ec00daf4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8ec00daf4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2d8ec00daf4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8ec00daf4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2d8ec00daf4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a4afc2ad3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34a4afc2ad3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8ec00daf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2d8ec00daf4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519798cac3_0_0" title="NVMC_Elizabet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511310" cy="1041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feb16a1f9_0_2"/>
          <p:cNvSpPr txBox="1"/>
          <p:nvPr/>
        </p:nvSpPr>
        <p:spPr>
          <a:xfrm>
            <a:off x="1543152" y="428356"/>
            <a:ext cx="15201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Chat + Shifts = Seamless Volunteering</a:t>
            </a:r>
            <a:endParaRPr b="1" i="0" sz="4400" u="none" cap="none" strike="noStrike">
              <a:solidFill>
                <a:srgbClr val="8C82F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 with medium confidence" id="163" name="Google Shape;163;g34feb16a1f9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486900"/>
            <a:ext cx="2492631" cy="56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4feb16a1f9_0_2"/>
          <p:cNvSpPr txBox="1"/>
          <p:nvPr/>
        </p:nvSpPr>
        <p:spPr>
          <a:xfrm>
            <a:off x="383450" y="1650600"/>
            <a:ext cx="6899400" cy="7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🧑‍🤝‍🧑 Chat keeps the team connected – volunteers can quickly communicate about shift changes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🔁 Need to swap a shift? Just drop a message in the group – someone else can pick it up instantly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🤝 Especially useful for buddy systems and teams with safeguarding requirements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🕒 Reduces coordinator workload – volunteers manage their own availability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⏳ Real-time updates = no more chasing or confusion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“One person drops a message, leaves the shift, and the other picks it up – done!”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34feb16a1f9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1925" y="1806506"/>
            <a:ext cx="10716078" cy="768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53622" y="0"/>
            <a:ext cx="5556478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/>
          <p:cNvSpPr txBox="1"/>
          <p:nvPr/>
        </p:nvSpPr>
        <p:spPr>
          <a:xfrm>
            <a:off x="-559048" y="430981"/>
            <a:ext cx="15201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Challenge: Lack of feedback from Volunteers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 with medium confidence" id="172" name="Google Shape;17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9486900"/>
            <a:ext cx="2492632" cy="5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 txBox="1"/>
          <p:nvPr/>
        </p:nvSpPr>
        <p:spPr>
          <a:xfrm>
            <a:off x="408750" y="1424463"/>
            <a:ext cx="11702400" cy="7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(🚫 Inefficient Process):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📝 Paper-based reports and manual issue tracking.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⏳ Delays in identifying and addressing volunteer concerns.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📂 Reports scattered across multiple systems, making insights harder to track.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(✅ Improved Efficiency):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📡 </a:t>
            </a: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Centralized digital reporting system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easy tracking.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⏱️ </a:t>
            </a: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Real-time monitoring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volunteer issues and escalations.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📈 Quick access to reports, helping managers make better decisions faster.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🏔️One new challenge: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this is the wealth of information can mean you end up diving in too deep.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1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 do often find myself needing to pull out of this rabbit hole” 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1543152" y="428356"/>
            <a:ext cx="15201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Challenge: Safeguarding Issues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 with medium confidence" id="179" name="Google Shape;1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256" y="9366747"/>
            <a:ext cx="2492631" cy="56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phone&#10;&#10;AI-generated content may be incorrect." id="180" name="Google Shape;18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68640" y="1283400"/>
            <a:ext cx="5454900" cy="4291200"/>
          </a:xfrm>
          <a:prstGeom prst="roundRect">
            <a:avLst>
              <a:gd fmla="val 6391" name="adj"/>
            </a:avLst>
          </a:prstGeom>
          <a:noFill/>
          <a:ln>
            <a:noFill/>
          </a:ln>
        </p:spPr>
      </p:pic>
      <p:pic>
        <p:nvPicPr>
          <p:cNvPr descr="A screenshot of a phone&#10;&#10;AI-generated content may be incorrect." id="181" name="Google Shape;18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4988" y="1434175"/>
            <a:ext cx="3879900" cy="8396100"/>
          </a:xfrm>
          <a:prstGeom prst="roundRect">
            <a:avLst>
              <a:gd fmla="val 11339" name="adj"/>
            </a:avLst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187250" y="1626300"/>
            <a:ext cx="8517600" cy="7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"We’ve had more safeguarding issues, but that doesn’t mean it has increased, just that we are now finally hearing of them"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🚨 The Challenge (Before Volunteero)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🫥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awareness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total number of safeguarding issues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🏥 Covering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sites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meant volunteers were often unseen, delaying responses.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📉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real-time reporting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made urgent action difficult.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 The Solution (With Volunteero)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🚀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Instant safeguarding alerts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sent directly to the right person.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⏱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Faster response times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issues can be actioned immediately.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📝 Volunteers can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exactly what happened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how they felt.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🔍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reports are recorded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ensuring accountability and follow-up.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50724" y="5752250"/>
            <a:ext cx="4490750" cy="429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dbc136368_0_27"/>
          <p:cNvSpPr txBox="1"/>
          <p:nvPr/>
        </p:nvSpPr>
        <p:spPr>
          <a:xfrm>
            <a:off x="1543202" y="664306"/>
            <a:ext cx="15201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Not Just Data – Insight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2dbc136368_0_27"/>
          <p:cNvSpPr txBox="1"/>
          <p:nvPr/>
        </p:nvSpPr>
        <p:spPr>
          <a:xfrm>
            <a:off x="238450" y="2388925"/>
            <a:ext cx="5451900" cy="5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Fully Customised Insight Tool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Effortlessly create custom views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Real time data 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Parse by any profile field 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 with medium confidence" id="190" name="Google Shape;190;g32dbc136368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486900"/>
            <a:ext cx="2492631" cy="5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2dbc136368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575" y="2105100"/>
            <a:ext cx="13207424" cy="77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8ec00daf4_0_14"/>
          <p:cNvSpPr txBox="1"/>
          <p:nvPr/>
        </p:nvSpPr>
        <p:spPr>
          <a:xfrm>
            <a:off x="1126500" y="411325"/>
            <a:ext cx="16035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Volunteer Adoption</a:t>
            </a:r>
            <a:endParaRPr b="1" i="0" sz="4400" u="none" cap="none" strike="noStrike">
              <a:solidFill>
                <a:srgbClr val="8C82F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 with medium confidence" id="197" name="Google Shape;197;g2d8ec00daf4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486900"/>
            <a:ext cx="2492631" cy="56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d8ec00daf4_0_14"/>
          <p:cNvSpPr txBox="1"/>
          <p:nvPr/>
        </p:nvSpPr>
        <p:spPr>
          <a:xfrm>
            <a:off x="6254674" y="1889550"/>
            <a:ext cx="50292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34405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9" name="Google Shape;199;g2d8ec00daf4_0_14"/>
          <p:cNvSpPr txBox="1"/>
          <p:nvPr/>
        </p:nvSpPr>
        <p:spPr>
          <a:xfrm>
            <a:off x="617550" y="907050"/>
            <a:ext cx="9830100" cy="86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🚨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Challenge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long-standing volunteers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took time to adjust to the system.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small number were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hesitant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about using an app.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Concerns about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volunteers without smartphones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accessing the system.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 The Solution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Step-by-step video guide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saved time and reduced repeated questions.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Gradual adoption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led to increasing engagement as more volunteers saw the benefits.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during onboarding sessions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offered for those needing extra support. One ward has a tech savvy volunteer who gives demonstrations.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📈 The Results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+90% self-service rate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reports and check-ins.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Volunteers now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 to be on the app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they see new features and roles.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starters only know the digital process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making adoption seamless.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Logical transition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after shadowing, they move straight into the app for rotas and shift sign-ups.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2d8ec00daf4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5750" y="1159075"/>
            <a:ext cx="5508649" cy="826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8ec00daf4_0_25"/>
          <p:cNvSpPr txBox="1"/>
          <p:nvPr/>
        </p:nvSpPr>
        <p:spPr>
          <a:xfrm>
            <a:off x="1126500" y="3974225"/>
            <a:ext cx="16035000" cy="14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Any Advice For Organisations going </a:t>
            </a:r>
            <a:endParaRPr b="1" i="0" sz="4400" u="none" cap="none" strike="noStrike">
              <a:solidFill>
                <a:srgbClr val="8C82F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through a digital transformation?</a:t>
            </a:r>
            <a:endParaRPr b="1" i="0" sz="4400" u="none" cap="none" strike="noStrike">
              <a:solidFill>
                <a:srgbClr val="8C82F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 with medium confidence" id="206" name="Google Shape;206;g2d8ec00daf4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486900"/>
            <a:ext cx="2492631" cy="5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d8ec00daf4_0_25"/>
          <p:cNvSpPr txBox="1"/>
          <p:nvPr/>
        </p:nvSpPr>
        <p:spPr>
          <a:xfrm>
            <a:off x="6254674" y="1889550"/>
            <a:ext cx="50292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344054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8ec00daf4_0_35"/>
          <p:cNvSpPr txBox="1"/>
          <p:nvPr/>
        </p:nvSpPr>
        <p:spPr>
          <a:xfrm>
            <a:off x="1126500" y="3974225"/>
            <a:ext cx="16035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1" i="0" sz="4400" u="none" cap="none" strike="noStrike">
              <a:solidFill>
                <a:srgbClr val="8C82F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 with medium confidence" id="213" name="Google Shape;213;g2d8ec00daf4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486900"/>
            <a:ext cx="2492631" cy="5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d8ec00daf4_0_35"/>
          <p:cNvSpPr txBox="1"/>
          <p:nvPr/>
        </p:nvSpPr>
        <p:spPr>
          <a:xfrm>
            <a:off x="6254674" y="1889550"/>
            <a:ext cx="50292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344054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" title="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62450"/>
            <a:ext cx="18287998" cy="13718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letters&#10;&#10;AI-generated content may be incorrect." id="95" name="Google Shape;9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11010900"/>
            <a:ext cx="4419600" cy="93107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0" y="8224000"/>
            <a:ext cx="18288000" cy="2857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urple text on a black background&#10;&#10;AI-generated content may be incorrect." id="97" name="Google Shape;9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19413" y="8176438"/>
            <a:ext cx="3726305" cy="8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476250" y="8291568"/>
            <a:ext cx="1249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Play, Presence &amp; Purpose: Empowering Hospital Volunteers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33775" y="8835387"/>
            <a:ext cx="1249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Volunteero 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57875" y="9000649"/>
            <a:ext cx="3726300" cy="130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4292" y="1454925"/>
            <a:ext cx="4000500" cy="440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9486900"/>
            <a:ext cx="2492632" cy="5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2095500" y="5379590"/>
            <a:ext cx="4953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James Colclough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Head of Growth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Volunteero</a:t>
            </a:r>
            <a:endParaRPr b="0" i="0" sz="3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0730593" y="5379605"/>
            <a:ext cx="4953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Elizabeth Morrin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Volunteer Manager</a:t>
            </a:r>
            <a:br>
              <a:rPr b="1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Children in Hospital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in a black shirt&#10;&#10;AI-generated content may be incorrect." id="109" name="Google Shape;10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0292" y="1718409"/>
            <a:ext cx="3463500" cy="3463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>
            <a:off x="1543152" y="428356"/>
            <a:ext cx="15201695" cy="64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 with medium confidence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486900"/>
            <a:ext cx="2492632" cy="56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hone with a screen showing a person's profile&#10;&#10;AI-generated content may be incorrect."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9350" y="1390350"/>
            <a:ext cx="9838649" cy="889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676825" y="3150150"/>
            <a:ext cx="76200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344054"/>
                </a:solidFill>
                <a:latin typeface="Inter"/>
                <a:ea typeface="Inter"/>
                <a:cs typeface="Inter"/>
                <a:sym typeface="Inter"/>
              </a:rPr>
              <a:t>- Why Did CIH need a system?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344054"/>
                </a:solidFill>
                <a:latin typeface="Inter"/>
                <a:ea typeface="Inter"/>
                <a:cs typeface="Inter"/>
                <a:sym typeface="Inter"/>
              </a:rPr>
              <a:t>- Challenges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344054"/>
                </a:solidFill>
                <a:latin typeface="Inter"/>
                <a:ea typeface="Inter"/>
                <a:cs typeface="Inter"/>
                <a:sym typeface="Inter"/>
              </a:rPr>
              <a:t>- How Volunteero solved them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344054"/>
                </a:solidFill>
                <a:latin typeface="Inter"/>
                <a:ea typeface="Inter"/>
                <a:cs typeface="Inter"/>
                <a:sym typeface="Inter"/>
              </a:rPr>
              <a:t>- Outcomes </a:t>
            </a:r>
            <a:endParaRPr b="0" i="0" sz="3700" u="none" cap="none" strike="noStrike">
              <a:solidFill>
                <a:srgbClr val="34405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344054"/>
                </a:solidFill>
                <a:latin typeface="Inter"/>
                <a:ea typeface="Inter"/>
                <a:cs typeface="Inter"/>
                <a:sym typeface="Inter"/>
              </a:rPr>
              <a:t>- Advice </a:t>
            </a:r>
            <a:endParaRPr b="0" i="0" sz="3700" u="none" cap="none" strike="noStrike">
              <a:solidFill>
                <a:srgbClr val="344054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1543202" y="734906"/>
            <a:ext cx="15201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Before Volunteero</a:t>
            </a:r>
            <a:endParaRPr b="1" i="0" sz="4400" u="none" cap="none" strike="noStrike">
              <a:solidFill>
                <a:srgbClr val="8C82F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 with medium confidence"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486900"/>
            <a:ext cx="2492632" cy="5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600150" y="2532150"/>
            <a:ext cx="17087700" cy="52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- Information was in lots of places: </a:t>
            </a:r>
            <a:r>
              <a:rPr b="0" i="0" lang="en-US" sz="3300" u="none" cap="none" strike="noStrik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“</a:t>
            </a:r>
            <a:r>
              <a:rPr b="0" i="0" lang="en-US" sz="3700" u="none" cap="none" strike="noStrike">
                <a:solidFill>
                  <a:srgbClr val="344054"/>
                </a:solidFill>
                <a:latin typeface="Inter"/>
                <a:ea typeface="Inter"/>
                <a:cs typeface="Inter"/>
                <a:sym typeface="Inter"/>
              </a:rPr>
              <a:t>When</a:t>
            </a:r>
            <a:r>
              <a:rPr b="0" i="0" lang="en-US" sz="3300" u="none" cap="none" strike="noStrik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 I first started everything was on paper” </a:t>
            </a:r>
            <a:endParaRPr b="0" i="0" sz="3300" u="none" cap="none" strike="noStrike">
              <a:solidFill>
                <a:srgbClr val="3F3F3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3F3F3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- Delays in communication and reporting:</a:t>
            </a:r>
            <a:r>
              <a:rPr b="0" i="0" lang="en-US" sz="3300" u="none" cap="none" strike="noStrik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 "I was waiting months for time sheets  sometimes never got them."</a:t>
            </a:r>
            <a:endParaRPr b="0" i="0" sz="3300" u="none" cap="none" strike="noStrike">
              <a:solidFill>
                <a:srgbClr val="3F3F3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3F3F3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- Too many emails: </a:t>
            </a:r>
            <a:r>
              <a:rPr b="0" i="0" lang="en-US" sz="3300" u="none" cap="none" strike="noStrik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Lots of back and forth on email and on phone calls to find volunteers.</a:t>
            </a:r>
            <a:endParaRPr b="0" i="0" sz="3300" u="none" cap="none" strike="noStrike">
              <a:solidFill>
                <a:srgbClr val="3F3F3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3F3F3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- No visibility:</a:t>
            </a:r>
            <a:r>
              <a:rPr b="0" i="0" lang="en-US" sz="3300" u="none" cap="none" strike="noStrike">
                <a:solidFill>
                  <a:srgbClr val="3F3F3F"/>
                </a:solidFill>
                <a:latin typeface="Inter"/>
                <a:ea typeface="Inter"/>
                <a:cs typeface="Inter"/>
                <a:sym typeface="Inter"/>
              </a:rPr>
              <a:t> Difficulty in tracking volunteer hours, activities and any issues</a:t>
            </a:r>
            <a:endParaRPr b="0" i="0" sz="4200" u="none" cap="none" strike="noStrike">
              <a:solidFill>
                <a:srgbClr val="344054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1543152" y="428356"/>
            <a:ext cx="15201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Challenge: Onboarding - Transparency Across the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 with medium confidence"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486900"/>
            <a:ext cx="2492632" cy="5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706125" y="1963050"/>
            <a:ext cx="9011400" cy="6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 when Elizabeth first started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view on whether a volunteer had progressed once passed to their hospital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unsure how do people got lost in the system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(✅ Improved Efficiency):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Now: One place, full visibility.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Anyone on the team can check progress and take action.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people split work across the process in one system and can see previous actions / notes. 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54475" y="1234450"/>
            <a:ext cx="5695575" cy="85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a4afc2ad3_0_8"/>
          <p:cNvSpPr txBox="1"/>
          <p:nvPr/>
        </p:nvSpPr>
        <p:spPr>
          <a:xfrm>
            <a:off x="1543202" y="295006"/>
            <a:ext cx="15201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Onboarding Tasks: Using the app to expedite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 with medium confidence" id="138" name="Google Shape;138;g34a4afc2ad3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721350"/>
            <a:ext cx="2492631" cy="56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4a4afc2ad3_0_8"/>
          <p:cNvSpPr txBox="1"/>
          <p:nvPr/>
        </p:nvSpPr>
        <p:spPr>
          <a:xfrm>
            <a:off x="212700" y="1465663"/>
            <a:ext cx="8718600" cy="8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📋 Organising Onboarding with Ease</a:t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 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the interview</a:t>
            </a: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successful applicants get their 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Volunteer App invite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👥 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Groups feature</a:t>
            </a: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streamline onboarding by team or location</a:t>
            </a:r>
            <a:b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📧 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more email chains</a:t>
            </a: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everything lives in one 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UI with a checklist</a:t>
            </a:r>
            <a:b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✉️ 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 requests?</a:t>
            </a: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Sent automatically with 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Automated Emails</a:t>
            </a:r>
            <a:b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💡 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tip:</a:t>
            </a: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30 seconds</a:t>
            </a: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session, do a quick 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 training &amp; troubleshoot</a:t>
            </a: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any issues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34a4afc2ad3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1300" y="1253812"/>
            <a:ext cx="4496900" cy="8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4a4afc2ad3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67370" y="1228475"/>
            <a:ext cx="4587280" cy="86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8ec00daf4_0_6"/>
          <p:cNvSpPr txBox="1"/>
          <p:nvPr/>
        </p:nvSpPr>
        <p:spPr>
          <a:xfrm>
            <a:off x="1543152" y="428356"/>
            <a:ext cx="15201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Onboarding: Automated Reference Collection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 with medium confidence" id="147" name="Google Shape;147;g2d8ec00daf4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95375" y="0"/>
            <a:ext cx="2492631" cy="56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d8ec00daf4_0_6"/>
          <p:cNvSpPr txBox="1"/>
          <p:nvPr/>
        </p:nvSpPr>
        <p:spPr>
          <a:xfrm>
            <a:off x="228600" y="1704725"/>
            <a:ext cx="9189000" cy="79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📩 </a:t>
            </a: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 are now automatically requested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during the application process.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📢 Streamlined Communication: 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Volunteers are notified about outstanding references during interviews.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📊 Improved Tracking: 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visibility of received and pending references.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⏳ Reduced Administrative Burden: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Minimises manual follow-ups, saving staff time.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Enhanced Volunteer Experience: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Volunteers </a:t>
            </a: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appreciate the clarity and efficiency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process.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🚀 Overall Efficiency: 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Contributes to a </a:t>
            </a: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smoother onboarding experience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new volunteers.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d8ec00daf4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8425" y="1380875"/>
            <a:ext cx="10302919" cy="890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/>
        </p:nvSpPr>
        <p:spPr>
          <a:xfrm>
            <a:off x="1543152" y="428356"/>
            <a:ext cx="15201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8C82FC"/>
                </a:solidFill>
                <a:latin typeface="Calibri"/>
                <a:ea typeface="Calibri"/>
                <a:cs typeface="Calibri"/>
                <a:sym typeface="Calibri"/>
              </a:rPr>
              <a:t>Challenge: Shift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 with medium confidence" id="155" name="Google Shape;1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486900"/>
            <a:ext cx="2492632" cy="56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phone&#10;&#10;AI-generated content may be incorrect." id="156" name="Google Shape;1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1725" y="309456"/>
            <a:ext cx="4467600" cy="9668100"/>
          </a:xfrm>
          <a:prstGeom prst="roundRect">
            <a:avLst>
              <a:gd fmla="val 9844" name="adj"/>
            </a:avLst>
          </a:prstGeom>
          <a:noFill/>
          <a:ln>
            <a:noFill/>
          </a:ln>
        </p:spPr>
      </p:pic>
      <p:sp>
        <p:nvSpPr>
          <p:cNvPr id="157" name="Google Shape;157;p12"/>
          <p:cNvSpPr txBox="1"/>
          <p:nvPr/>
        </p:nvSpPr>
        <p:spPr>
          <a:xfrm>
            <a:off x="304800" y="1105750"/>
            <a:ext cx="13133100" cy="75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(🚫 Inefficient Process):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🗓️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Manual Scheduling: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Shifts took a lot of time to coordinate for over 200 volunteers.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📧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Spreadsheets &amp; Emails: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Led to confusion and delays in scheduling.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⏳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Inefficient Communication: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Volunteers waited for shift confirmations, causing uncertainty.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🔄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Confirmations: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Staff spent considerable time chasing confirmations and managing schedules.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(✅ Improved Efficiency):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⚡ Instant Shift Posting: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Shifts are posted in seconds with real-time updates for volunteers.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📅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Self-Management: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Volunteers manage their own availability, reducing staff involvement.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⏱️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Enhanced Efficiency: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Cuts down on admin time, allowing staff to focus on volunteer engagement.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🙌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Improved Engagement: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Volunteers do more due to easy access to shifts that fit their schedules.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📢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Streamlined Communication: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Ensures timely updates and better communication with volunteers.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