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 id="283" r:id="rId30"/>
    <p:sldId id="284" r:id="rId31"/>
    <p:sldId id="285" r:id="rId32"/>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Canva Sans Bold" panose="020B0604020202020204" charset="0"/>
      <p:regular r:id="rId37"/>
    </p:embeddedFont>
    <p:embeddedFont>
      <p:font typeface="Open Sans" panose="020B0604020202020204" charset="0"/>
      <p:regular r:id="rId38"/>
    </p:embeddedFont>
    <p:embeddedFont>
      <p:font typeface="Open Sans Bold" panose="020B0604020202020204" charset="0"/>
      <p:regular r:id="rId39"/>
    </p:embeddedFont>
    <p:embeddedFont>
      <p:font typeface="Open Sans Italics"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5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ar.ie/wp-content/uploads/2020/03/UNDERSTANDING-RACISM.pdf" TargetMode="Externa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info@cairde.ie" TargetMode="External"/><Relationship Id="rId7" Type="http://schemas.openxmlformats.org/officeDocument/2006/relationships/image" Target="../media/image5.svg"/><Relationship Id="rId2" Type="http://schemas.openxmlformats.org/officeDocument/2006/relationships/hyperlink" Target="mailto:jo@samaritans.org"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mailto:info@exchangehouse.ie" TargetMode="External"/><Relationship Id="rId4" Type="http://schemas.openxmlformats.org/officeDocument/2006/relationships/hyperlink" Target="http://www.travellercounselling.ie" TargetMode="External"/><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inar.ie/ireport-reports-of-racism-in-ireland/" TargetMode="External"/><Relationship Id="rId7" Type="http://schemas.openxmlformats.org/officeDocument/2006/relationships/image" Target="../media/image2.png"/><Relationship Id="rId2" Type="http://schemas.openxmlformats.org/officeDocument/2006/relationships/hyperlink" Target="https://www.esri.ie/system/files/publications/JR9%20Travellers%20and%20Roma_signed%20off%2028%20Nov%202024.pdf"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doi.org/10.1162/jocn_a_01056"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8336849" y="167925"/>
            <a:ext cx="9951151" cy="995115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8061"/>
            </a:solidFill>
            <a:ln w="200025" cap="sq">
              <a:solidFill>
                <a:srgbClr val="FEBC59"/>
              </a:solidFill>
              <a:prstDash val="solid"/>
              <a:miter/>
            </a:ln>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815506" y="620699"/>
            <a:ext cx="8993838" cy="9045601"/>
          </a:xfrm>
          <a:custGeom>
            <a:avLst/>
            <a:gdLst/>
            <a:ahLst/>
            <a:cxnLst/>
            <a:rect l="l" t="t" r="r" b="b"/>
            <a:pathLst>
              <a:path w="8993838" h="9045601">
                <a:moveTo>
                  <a:pt x="0" y="0"/>
                </a:moveTo>
                <a:lnTo>
                  <a:pt x="8993838" y="0"/>
                </a:lnTo>
                <a:lnTo>
                  <a:pt x="8993838" y="9045602"/>
                </a:lnTo>
                <a:lnTo>
                  <a:pt x="0" y="9045602"/>
                </a:lnTo>
                <a:lnTo>
                  <a:pt x="0" y="0"/>
                </a:lnTo>
                <a:close/>
              </a:path>
            </a:pathLst>
          </a:custGeom>
          <a:blipFill>
            <a:blip r:embed="rId2"/>
            <a:stretch>
              <a:fillRect/>
            </a:stretch>
          </a:blipFill>
        </p:spPr>
      </p:sp>
      <p:grpSp>
        <p:nvGrpSpPr>
          <p:cNvPr id="6" name="Group 6"/>
          <p:cNvGrpSpPr/>
          <p:nvPr/>
        </p:nvGrpSpPr>
        <p:grpSpPr>
          <a:xfrm>
            <a:off x="610701" y="4372507"/>
            <a:ext cx="7092452" cy="3941623"/>
            <a:chOff x="0" y="0"/>
            <a:chExt cx="1867971" cy="1038123"/>
          </a:xfrm>
        </p:grpSpPr>
        <p:sp>
          <p:nvSpPr>
            <p:cNvPr id="7" name="Freeform 7"/>
            <p:cNvSpPr/>
            <p:nvPr/>
          </p:nvSpPr>
          <p:spPr>
            <a:xfrm>
              <a:off x="0" y="0"/>
              <a:ext cx="1867971" cy="1038123"/>
            </a:xfrm>
            <a:custGeom>
              <a:avLst/>
              <a:gdLst/>
              <a:ahLst/>
              <a:cxnLst/>
              <a:rect l="l" t="t" r="r" b="b"/>
              <a:pathLst>
                <a:path w="1867971" h="1038123">
                  <a:moveTo>
                    <a:pt x="55670" y="0"/>
                  </a:moveTo>
                  <a:lnTo>
                    <a:pt x="1812301" y="0"/>
                  </a:lnTo>
                  <a:cubicBezTo>
                    <a:pt x="1827065" y="0"/>
                    <a:pt x="1841225" y="5865"/>
                    <a:pt x="1851665" y="16305"/>
                  </a:cubicBezTo>
                  <a:cubicBezTo>
                    <a:pt x="1862106" y="26746"/>
                    <a:pt x="1867971" y="40906"/>
                    <a:pt x="1867971" y="55670"/>
                  </a:cubicBezTo>
                  <a:lnTo>
                    <a:pt x="1867971" y="982453"/>
                  </a:lnTo>
                  <a:cubicBezTo>
                    <a:pt x="1867971" y="997217"/>
                    <a:pt x="1862106" y="1011377"/>
                    <a:pt x="1851665" y="1021818"/>
                  </a:cubicBezTo>
                  <a:cubicBezTo>
                    <a:pt x="1841225" y="1032258"/>
                    <a:pt x="1827065" y="1038123"/>
                    <a:pt x="1812301" y="1038123"/>
                  </a:cubicBezTo>
                  <a:lnTo>
                    <a:pt x="55670" y="1038123"/>
                  </a:lnTo>
                  <a:cubicBezTo>
                    <a:pt x="24924" y="1038123"/>
                    <a:pt x="0" y="1013199"/>
                    <a:pt x="0" y="982453"/>
                  </a:cubicBezTo>
                  <a:lnTo>
                    <a:pt x="0" y="55670"/>
                  </a:lnTo>
                  <a:cubicBezTo>
                    <a:pt x="0" y="40906"/>
                    <a:pt x="5865" y="26746"/>
                    <a:pt x="16305" y="16305"/>
                  </a:cubicBezTo>
                  <a:cubicBezTo>
                    <a:pt x="26746" y="5865"/>
                    <a:pt x="40906" y="0"/>
                    <a:pt x="55670" y="0"/>
                  </a:cubicBezTo>
                  <a:close/>
                </a:path>
              </a:pathLst>
            </a:custGeom>
            <a:solidFill>
              <a:srgbClr val="FEBC59"/>
            </a:solidFill>
          </p:spPr>
        </p:sp>
        <p:sp>
          <p:nvSpPr>
            <p:cNvPr id="8" name="TextBox 8"/>
            <p:cNvSpPr txBox="1"/>
            <p:nvPr/>
          </p:nvSpPr>
          <p:spPr>
            <a:xfrm>
              <a:off x="0" y="-38100"/>
              <a:ext cx="1867971" cy="107622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820439" y="4670681"/>
            <a:ext cx="6213914" cy="2980442"/>
          </a:xfrm>
          <a:prstGeom prst="rect">
            <a:avLst/>
          </a:prstGeom>
        </p:spPr>
        <p:txBody>
          <a:bodyPr lIns="0" tIns="0" rIns="0" bIns="0" rtlCol="0" anchor="t">
            <a:spAutoFit/>
          </a:bodyPr>
          <a:lstStyle/>
          <a:p>
            <a:pPr algn="l">
              <a:lnSpc>
                <a:spcPts val="4759"/>
              </a:lnSpc>
            </a:pPr>
            <a:r>
              <a:rPr lang="en-US" sz="3399" b="1">
                <a:solidFill>
                  <a:srgbClr val="11312B"/>
                </a:solidFill>
                <a:latin typeface="Open Sans Bold"/>
                <a:ea typeface="Open Sans Bold"/>
                <a:cs typeface="Open Sans Bold"/>
                <a:sym typeface="Open Sans Bold"/>
              </a:rPr>
              <a:t>Social identity is the aspect of an individual’s self-concept that comes from membership in a specific social group. </a:t>
            </a:r>
          </a:p>
        </p:txBody>
      </p:sp>
      <p:sp>
        <p:nvSpPr>
          <p:cNvPr id="10" name="TextBox 10"/>
          <p:cNvSpPr txBox="1"/>
          <p:nvPr/>
        </p:nvSpPr>
        <p:spPr>
          <a:xfrm>
            <a:off x="820439" y="1333169"/>
            <a:ext cx="6213914" cy="2151789"/>
          </a:xfrm>
          <a:prstGeom prst="rect">
            <a:avLst/>
          </a:prstGeom>
        </p:spPr>
        <p:txBody>
          <a:bodyPr lIns="0" tIns="0" rIns="0" bIns="0" rtlCol="0" anchor="t">
            <a:spAutoFit/>
          </a:bodyPr>
          <a:lstStyle/>
          <a:p>
            <a:pPr algn="l">
              <a:lnSpc>
                <a:spcPts val="8540"/>
              </a:lnSpc>
            </a:pPr>
            <a:r>
              <a:rPr lang="en-US" sz="7299" b="1">
                <a:solidFill>
                  <a:srgbClr val="FFFFFF"/>
                </a:solidFill>
                <a:latin typeface="Canva Sans Bold"/>
                <a:ea typeface="Canva Sans Bold"/>
                <a:cs typeface="Canva Sans Bold"/>
                <a:sym typeface="Canva Sans Bold"/>
              </a:rPr>
              <a:t>What is social identity?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sp>
        <p:nvSpPr>
          <p:cNvPr id="2" name="Freeform 2"/>
          <p:cNvSpPr/>
          <p:nvPr/>
        </p:nvSpPr>
        <p:spPr>
          <a:xfrm>
            <a:off x="7343404" y="0"/>
            <a:ext cx="10944596" cy="10739151"/>
          </a:xfrm>
          <a:custGeom>
            <a:avLst/>
            <a:gdLst/>
            <a:ahLst/>
            <a:cxnLst/>
            <a:rect l="l" t="t" r="r" b="b"/>
            <a:pathLst>
              <a:path w="10944596" h="10739151">
                <a:moveTo>
                  <a:pt x="0" y="0"/>
                </a:moveTo>
                <a:lnTo>
                  <a:pt x="10944596" y="0"/>
                </a:lnTo>
                <a:lnTo>
                  <a:pt x="10944596" y="10739151"/>
                </a:lnTo>
                <a:lnTo>
                  <a:pt x="0" y="10739151"/>
                </a:lnTo>
                <a:lnTo>
                  <a:pt x="0" y="0"/>
                </a:lnTo>
                <a:close/>
              </a:path>
            </a:pathLst>
          </a:custGeom>
          <a:blipFill>
            <a:blip r:embed="rId2"/>
            <a:stretch>
              <a:fillRect/>
            </a:stretch>
          </a:blipFill>
        </p:spPr>
      </p:sp>
      <p:sp>
        <p:nvSpPr>
          <p:cNvPr id="3" name="TextBox 3"/>
          <p:cNvSpPr txBox="1"/>
          <p:nvPr/>
        </p:nvSpPr>
        <p:spPr>
          <a:xfrm>
            <a:off x="533400" y="692079"/>
            <a:ext cx="7814771" cy="1327585"/>
          </a:xfrm>
          <a:prstGeom prst="rect">
            <a:avLst/>
          </a:prstGeom>
        </p:spPr>
        <p:txBody>
          <a:bodyPr lIns="0" tIns="0" rIns="0" bIns="0" rtlCol="0" anchor="t">
            <a:spAutoFit/>
          </a:bodyPr>
          <a:lstStyle/>
          <a:p>
            <a:pPr algn="ctr">
              <a:lnSpc>
                <a:spcPts val="10891"/>
              </a:lnSpc>
            </a:pPr>
            <a:r>
              <a:rPr lang="en-US" sz="7779" b="1" dirty="0">
                <a:solidFill>
                  <a:srgbClr val="FFFFFF"/>
                </a:solidFill>
                <a:latin typeface="Canva Sans Bold"/>
                <a:ea typeface="Canva Sans Bold"/>
                <a:cs typeface="Canva Sans Bold"/>
                <a:sym typeface="Canva Sans Bold"/>
              </a:rPr>
              <a:t>Pyramid of Hate</a:t>
            </a:r>
          </a:p>
        </p:txBody>
      </p:sp>
      <p:grpSp>
        <p:nvGrpSpPr>
          <p:cNvPr id="4" name="Group 4"/>
          <p:cNvGrpSpPr/>
          <p:nvPr/>
        </p:nvGrpSpPr>
        <p:grpSpPr>
          <a:xfrm>
            <a:off x="1028700" y="4076700"/>
            <a:ext cx="7092452" cy="3941623"/>
            <a:chOff x="0" y="0"/>
            <a:chExt cx="1867971" cy="1038123"/>
          </a:xfrm>
        </p:grpSpPr>
        <p:sp>
          <p:nvSpPr>
            <p:cNvPr id="5" name="Freeform 5"/>
            <p:cNvSpPr/>
            <p:nvPr/>
          </p:nvSpPr>
          <p:spPr>
            <a:xfrm>
              <a:off x="0" y="0"/>
              <a:ext cx="1867971" cy="1038123"/>
            </a:xfrm>
            <a:custGeom>
              <a:avLst/>
              <a:gdLst/>
              <a:ahLst/>
              <a:cxnLst/>
              <a:rect l="l" t="t" r="r" b="b"/>
              <a:pathLst>
                <a:path w="1867971" h="1038123">
                  <a:moveTo>
                    <a:pt x="55670" y="0"/>
                  </a:moveTo>
                  <a:lnTo>
                    <a:pt x="1812301" y="0"/>
                  </a:lnTo>
                  <a:cubicBezTo>
                    <a:pt x="1827065" y="0"/>
                    <a:pt x="1841225" y="5865"/>
                    <a:pt x="1851665" y="16305"/>
                  </a:cubicBezTo>
                  <a:cubicBezTo>
                    <a:pt x="1862106" y="26746"/>
                    <a:pt x="1867971" y="40906"/>
                    <a:pt x="1867971" y="55670"/>
                  </a:cubicBezTo>
                  <a:lnTo>
                    <a:pt x="1867971" y="982453"/>
                  </a:lnTo>
                  <a:cubicBezTo>
                    <a:pt x="1867971" y="997217"/>
                    <a:pt x="1862106" y="1011377"/>
                    <a:pt x="1851665" y="1021818"/>
                  </a:cubicBezTo>
                  <a:cubicBezTo>
                    <a:pt x="1841225" y="1032258"/>
                    <a:pt x="1827065" y="1038123"/>
                    <a:pt x="1812301" y="1038123"/>
                  </a:cubicBezTo>
                  <a:lnTo>
                    <a:pt x="55670" y="1038123"/>
                  </a:lnTo>
                  <a:cubicBezTo>
                    <a:pt x="24924" y="1038123"/>
                    <a:pt x="0" y="1013199"/>
                    <a:pt x="0" y="982453"/>
                  </a:cubicBezTo>
                  <a:lnTo>
                    <a:pt x="0" y="55670"/>
                  </a:lnTo>
                  <a:cubicBezTo>
                    <a:pt x="0" y="40906"/>
                    <a:pt x="5865" y="26746"/>
                    <a:pt x="16305" y="16305"/>
                  </a:cubicBezTo>
                  <a:cubicBezTo>
                    <a:pt x="26746" y="5865"/>
                    <a:pt x="40906" y="0"/>
                    <a:pt x="55670" y="0"/>
                  </a:cubicBezTo>
                  <a:close/>
                </a:path>
              </a:pathLst>
            </a:custGeom>
            <a:solidFill>
              <a:srgbClr val="FEBC59"/>
            </a:solidFill>
          </p:spPr>
        </p:sp>
        <p:sp>
          <p:nvSpPr>
            <p:cNvPr id="6" name="TextBox 6"/>
            <p:cNvSpPr txBox="1"/>
            <p:nvPr/>
          </p:nvSpPr>
          <p:spPr>
            <a:xfrm>
              <a:off x="0" y="-66675"/>
              <a:ext cx="1867971" cy="1104798"/>
            </a:xfrm>
            <a:prstGeom prst="rect">
              <a:avLst/>
            </a:prstGeom>
          </p:spPr>
          <p:txBody>
            <a:bodyPr lIns="50800" tIns="50800" rIns="50800" bIns="50800" rtlCol="0" anchor="ctr"/>
            <a:lstStyle/>
            <a:p>
              <a:pPr algn="l">
                <a:lnSpc>
                  <a:spcPts val="4900"/>
                </a:lnSpc>
              </a:pPr>
              <a:r>
                <a:rPr lang="en-US" sz="3500" b="1" dirty="0">
                  <a:solidFill>
                    <a:srgbClr val="000000"/>
                  </a:solidFill>
                  <a:latin typeface="Open Sans Bold"/>
                  <a:ea typeface="Open Sans Bold"/>
                  <a:cs typeface="Open Sans Bold"/>
                  <a:sym typeface="Open Sans Bold"/>
                </a:rPr>
                <a:t>   Highlights the need for us to: </a:t>
              </a:r>
            </a:p>
            <a:p>
              <a:pPr marL="755651" lvl="1" indent="-377825" algn="l">
                <a:lnSpc>
                  <a:spcPts val="4900"/>
                </a:lnSpc>
                <a:buFont typeface="Arial"/>
                <a:buChar char="•"/>
              </a:pPr>
              <a:r>
                <a:rPr lang="en-US" sz="3500" b="1" dirty="0">
                  <a:solidFill>
                    <a:srgbClr val="000000"/>
                  </a:solidFill>
                  <a:latin typeface="Open Sans Bold"/>
                  <a:ea typeface="Open Sans Bold"/>
                  <a:cs typeface="Open Sans Bold"/>
                  <a:sym typeface="Open Sans Bold"/>
                </a:rPr>
                <a:t>work hard at changing our perceptions of different social groups</a:t>
              </a:r>
            </a:p>
            <a:p>
              <a:pPr marL="755651" lvl="1" indent="-377825" algn="l">
                <a:lnSpc>
                  <a:spcPts val="4900"/>
                </a:lnSpc>
                <a:buFont typeface="Arial"/>
                <a:buChar char="•"/>
              </a:pPr>
              <a:r>
                <a:rPr lang="en-US" sz="3500" b="1" dirty="0">
                  <a:solidFill>
                    <a:srgbClr val="000000"/>
                  </a:solidFill>
                  <a:latin typeface="Open Sans Bold"/>
                  <a:ea typeface="Open Sans Bold"/>
                  <a:cs typeface="Open Sans Bold"/>
                  <a:sym typeface="Open Sans Bold"/>
                </a:rPr>
                <a:t>challenge bias and hate where possible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9305009" y="2956847"/>
            <a:ext cx="14486150" cy="14660305"/>
            <a:chOff x="0" y="0"/>
            <a:chExt cx="803144" cy="812800"/>
          </a:xfrm>
        </p:grpSpPr>
        <p:sp>
          <p:nvSpPr>
            <p:cNvPr id="3" name="Freeform 3"/>
            <p:cNvSpPr/>
            <p:nvPr/>
          </p:nvSpPr>
          <p:spPr>
            <a:xfrm>
              <a:off x="0" y="0"/>
              <a:ext cx="803144" cy="812800"/>
            </a:xfrm>
            <a:custGeom>
              <a:avLst/>
              <a:gdLst/>
              <a:ahLst/>
              <a:cxnLst/>
              <a:rect l="l" t="t" r="r" b="b"/>
              <a:pathLst>
                <a:path w="803144" h="812800">
                  <a:moveTo>
                    <a:pt x="401572" y="0"/>
                  </a:moveTo>
                  <a:cubicBezTo>
                    <a:pt x="179790" y="0"/>
                    <a:pt x="0" y="181951"/>
                    <a:pt x="0" y="406400"/>
                  </a:cubicBezTo>
                  <a:cubicBezTo>
                    <a:pt x="0" y="630849"/>
                    <a:pt x="179790" y="812800"/>
                    <a:pt x="401572" y="812800"/>
                  </a:cubicBezTo>
                  <a:cubicBezTo>
                    <a:pt x="623354" y="812800"/>
                    <a:pt x="803144" y="630849"/>
                    <a:pt x="803144" y="406400"/>
                  </a:cubicBezTo>
                  <a:cubicBezTo>
                    <a:pt x="803144" y="181951"/>
                    <a:pt x="623354" y="0"/>
                    <a:pt x="401572" y="0"/>
                  </a:cubicBezTo>
                  <a:close/>
                </a:path>
              </a:pathLst>
            </a:custGeom>
            <a:solidFill>
              <a:srgbClr val="0C8061"/>
            </a:solidFill>
          </p:spPr>
        </p:sp>
        <p:sp>
          <p:nvSpPr>
            <p:cNvPr id="4" name="TextBox 4"/>
            <p:cNvSpPr txBox="1"/>
            <p:nvPr/>
          </p:nvSpPr>
          <p:spPr>
            <a:xfrm>
              <a:off x="75295" y="38100"/>
              <a:ext cx="652555"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196548" y="2149410"/>
            <a:ext cx="13749631" cy="6625208"/>
            <a:chOff x="0" y="0"/>
            <a:chExt cx="3621302" cy="1744911"/>
          </a:xfrm>
        </p:grpSpPr>
        <p:sp>
          <p:nvSpPr>
            <p:cNvPr id="6" name="Freeform 6"/>
            <p:cNvSpPr/>
            <p:nvPr/>
          </p:nvSpPr>
          <p:spPr>
            <a:xfrm>
              <a:off x="0" y="0"/>
              <a:ext cx="3621302" cy="1744911"/>
            </a:xfrm>
            <a:custGeom>
              <a:avLst/>
              <a:gdLst/>
              <a:ahLst/>
              <a:cxnLst/>
              <a:rect l="l" t="t" r="r" b="b"/>
              <a:pathLst>
                <a:path w="3621302" h="1744911">
                  <a:moveTo>
                    <a:pt x="28716" y="0"/>
                  </a:moveTo>
                  <a:lnTo>
                    <a:pt x="3592586" y="0"/>
                  </a:lnTo>
                  <a:cubicBezTo>
                    <a:pt x="3608445" y="0"/>
                    <a:pt x="3621302" y="12857"/>
                    <a:pt x="3621302" y="28716"/>
                  </a:cubicBezTo>
                  <a:lnTo>
                    <a:pt x="3621302" y="1716194"/>
                  </a:lnTo>
                  <a:cubicBezTo>
                    <a:pt x="3621302" y="1732054"/>
                    <a:pt x="3608445" y="1744911"/>
                    <a:pt x="3592586" y="1744911"/>
                  </a:cubicBezTo>
                  <a:lnTo>
                    <a:pt x="28716" y="1744911"/>
                  </a:lnTo>
                  <a:cubicBezTo>
                    <a:pt x="12857" y="1744911"/>
                    <a:pt x="0" y="1732054"/>
                    <a:pt x="0" y="1716194"/>
                  </a:cubicBezTo>
                  <a:lnTo>
                    <a:pt x="0" y="28716"/>
                  </a:lnTo>
                  <a:cubicBezTo>
                    <a:pt x="0" y="12857"/>
                    <a:pt x="12857" y="0"/>
                    <a:pt x="28716" y="0"/>
                  </a:cubicBezTo>
                  <a:close/>
                </a:path>
              </a:pathLst>
            </a:custGeom>
            <a:solidFill>
              <a:srgbClr val="FEBC59"/>
            </a:solidFill>
          </p:spPr>
        </p:sp>
        <p:sp>
          <p:nvSpPr>
            <p:cNvPr id="7" name="TextBox 7"/>
            <p:cNvSpPr txBox="1"/>
            <p:nvPr/>
          </p:nvSpPr>
          <p:spPr>
            <a:xfrm>
              <a:off x="0" y="-38100"/>
              <a:ext cx="3621302" cy="17830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663839" y="2382759"/>
            <a:ext cx="12618789" cy="5310785"/>
          </a:xfrm>
          <a:prstGeom prst="rect">
            <a:avLst/>
          </a:prstGeom>
        </p:spPr>
        <p:txBody>
          <a:bodyPr lIns="0" tIns="0" rIns="0" bIns="0" rtlCol="0" anchor="t">
            <a:spAutoFit/>
          </a:bodyPr>
          <a:lstStyle/>
          <a:p>
            <a:pPr algn="ctr">
              <a:lnSpc>
                <a:spcPts val="6004"/>
              </a:lnSpc>
              <a:spcBef>
                <a:spcPct val="0"/>
              </a:spcBef>
            </a:pPr>
            <a:r>
              <a:rPr lang="en-US" sz="4288">
                <a:solidFill>
                  <a:srgbClr val="11312B"/>
                </a:solidFill>
                <a:latin typeface="Open Sans"/>
                <a:ea typeface="Open Sans"/>
                <a:cs typeface="Open Sans"/>
                <a:sym typeface="Open Sans"/>
              </a:rPr>
              <a:t>‘any action, practice, policy, law, speech, or incident which has the effect (whether intentional or not) of undermining anyone’s enjoyment of their human rights, based on their actual or perceived ethnic or national origin or background, where that background is that of a marginalised or historically subordinated group’</a:t>
            </a:r>
          </a:p>
        </p:txBody>
      </p:sp>
      <p:sp>
        <p:nvSpPr>
          <p:cNvPr id="9" name="TextBox 9"/>
          <p:cNvSpPr txBox="1"/>
          <p:nvPr/>
        </p:nvSpPr>
        <p:spPr>
          <a:xfrm>
            <a:off x="2196548" y="419430"/>
            <a:ext cx="13282340" cy="1094716"/>
          </a:xfrm>
          <a:prstGeom prst="rect">
            <a:avLst/>
          </a:prstGeom>
        </p:spPr>
        <p:txBody>
          <a:bodyPr lIns="0" tIns="0" rIns="0" bIns="0" rtlCol="0" anchor="t">
            <a:spAutoFit/>
          </a:bodyPr>
          <a:lstStyle/>
          <a:p>
            <a:pPr algn="l">
              <a:lnSpc>
                <a:spcPts val="8959"/>
              </a:lnSpc>
            </a:pPr>
            <a:r>
              <a:rPr lang="en-US" sz="6399" b="1">
                <a:solidFill>
                  <a:srgbClr val="FFFFFF"/>
                </a:solidFill>
                <a:latin typeface="Canva Sans Bold"/>
                <a:ea typeface="Canva Sans Bold"/>
                <a:cs typeface="Canva Sans Bold"/>
                <a:sym typeface="Canva Sans Bold"/>
              </a:rPr>
              <a:t>Understanding Racism in Ireland</a:t>
            </a:r>
          </a:p>
        </p:txBody>
      </p:sp>
      <p:sp>
        <p:nvSpPr>
          <p:cNvPr id="10" name="TextBox 10"/>
          <p:cNvSpPr txBox="1"/>
          <p:nvPr/>
        </p:nvSpPr>
        <p:spPr>
          <a:xfrm>
            <a:off x="4265828" y="9220200"/>
            <a:ext cx="9611072" cy="668837"/>
          </a:xfrm>
          <a:prstGeom prst="rect">
            <a:avLst/>
          </a:prstGeom>
        </p:spPr>
        <p:txBody>
          <a:bodyPr lIns="0" tIns="0" rIns="0" bIns="0" rtlCol="0" anchor="t">
            <a:spAutoFit/>
          </a:bodyPr>
          <a:lstStyle/>
          <a:p>
            <a:pPr algn="ctr">
              <a:lnSpc>
                <a:spcPts val="2659"/>
              </a:lnSpc>
              <a:spcBef>
                <a:spcPct val="0"/>
              </a:spcBef>
            </a:pPr>
            <a:r>
              <a:rPr lang="en-US" sz="1899" u="sng" dirty="0">
                <a:solidFill>
                  <a:schemeClr val="bg1"/>
                </a:solidFill>
                <a:latin typeface="Open Sans"/>
                <a:ea typeface="Open Sans"/>
                <a:cs typeface="Open Sans"/>
                <a:sym typeface="Open Sans"/>
                <a:hlinkClick r:id="rId2" tooltip="https://inar.ie/wp-content/uploads/2020/03/UNDERSTANDING-RACISM.pdf">
                  <a:extLst>
                    <a:ext uri="{A12FA001-AC4F-418D-AE19-62706E023703}">
                      <ahyp:hlinkClr xmlns:ahyp="http://schemas.microsoft.com/office/drawing/2018/hyperlinkcolor" val="tx"/>
                    </a:ext>
                  </a:extLst>
                </a:hlinkClick>
              </a:rPr>
              <a:t>INAR (2020) Understanding Racism: Defining Racism in an Irish Context. Dublin: INAR. </a:t>
            </a:r>
          </a:p>
          <a:p>
            <a:pPr algn="ctr">
              <a:lnSpc>
                <a:spcPts val="2659"/>
              </a:lnSpc>
              <a:spcBef>
                <a:spcPct val="0"/>
              </a:spcBef>
            </a:pPr>
            <a:endParaRPr lang="en-US" sz="1899" u="sng" dirty="0">
              <a:solidFill>
                <a:srgbClr val="FFFFFF"/>
              </a:solidFill>
              <a:latin typeface="Open Sans"/>
              <a:ea typeface="Open Sans"/>
              <a:cs typeface="Open Sans"/>
              <a:sym typeface="Open Sans"/>
              <a:hlinkClick r:id="rId2" tooltip="https://inar.ie/wp-content/uploads/2020/03/UNDERSTANDING-RACISM.pdf">
                <a:extLst>
                  <a:ext uri="{A12FA001-AC4F-418D-AE19-62706E023703}">
                    <ahyp:hlinkClr xmlns:ahyp="http://schemas.microsoft.com/office/drawing/2018/hyperlinkcolor" val="tx"/>
                  </a:ext>
                </a:extLst>
              </a:hlinkClick>
            </a:endParaRPr>
          </a:p>
        </p:txBody>
      </p:sp>
      <p:sp>
        <p:nvSpPr>
          <p:cNvPr id="11" name="Freeform 11"/>
          <p:cNvSpPr/>
          <p:nvPr/>
        </p:nvSpPr>
        <p:spPr>
          <a:xfrm>
            <a:off x="-2177390" y="-2091707"/>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3729506">
            <a:off x="15222330" y="7554300"/>
            <a:ext cx="5430656" cy="5065321"/>
          </a:xfrm>
          <a:custGeom>
            <a:avLst/>
            <a:gdLst/>
            <a:ahLst/>
            <a:cxnLst/>
            <a:rect l="l" t="t" r="r" b="b"/>
            <a:pathLst>
              <a:path w="5430656" h="5065321">
                <a:moveTo>
                  <a:pt x="0" y="0"/>
                </a:moveTo>
                <a:lnTo>
                  <a:pt x="5430656" y="0"/>
                </a:lnTo>
                <a:lnTo>
                  <a:pt x="5430656" y="5065322"/>
                </a:lnTo>
                <a:lnTo>
                  <a:pt x="0" y="50653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4642267" y="6725639"/>
            <a:ext cx="5430656" cy="5065321"/>
          </a:xfrm>
          <a:custGeom>
            <a:avLst/>
            <a:gdLst/>
            <a:ahLst/>
            <a:cxnLst/>
            <a:rect l="l" t="t" r="r" b="b"/>
            <a:pathLst>
              <a:path w="5430656" h="5065321">
                <a:moveTo>
                  <a:pt x="0" y="0"/>
                </a:moveTo>
                <a:lnTo>
                  <a:pt x="5430656" y="0"/>
                </a:lnTo>
                <a:lnTo>
                  <a:pt x="5430656"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3475257" y="1627892"/>
            <a:ext cx="11337486" cy="712420"/>
          </a:xfrm>
          <a:prstGeom prst="rect">
            <a:avLst/>
          </a:prstGeom>
        </p:spPr>
        <p:txBody>
          <a:bodyPr lIns="0" tIns="0" rIns="0" bIns="0" rtlCol="0" anchor="t">
            <a:spAutoFit/>
          </a:bodyPr>
          <a:lstStyle/>
          <a:p>
            <a:pPr algn="ctr">
              <a:lnSpc>
                <a:spcPts val="5880"/>
              </a:lnSpc>
            </a:pPr>
            <a:r>
              <a:rPr lang="en-US" sz="4200" b="1">
                <a:solidFill>
                  <a:srgbClr val="FFFFFF"/>
                </a:solidFill>
                <a:latin typeface="Open Sans Bold"/>
                <a:ea typeface="Open Sans Bold"/>
                <a:cs typeface="Open Sans Bold"/>
                <a:sym typeface="Open Sans Bold"/>
              </a:rPr>
              <a:t>PRINCIPAL TYPES OF RACISM IN IRELAND</a:t>
            </a:r>
          </a:p>
        </p:txBody>
      </p:sp>
      <p:grpSp>
        <p:nvGrpSpPr>
          <p:cNvPr id="8" name="Group 8"/>
          <p:cNvGrpSpPr/>
          <p:nvPr/>
        </p:nvGrpSpPr>
        <p:grpSpPr>
          <a:xfrm>
            <a:off x="2332786" y="5480784"/>
            <a:ext cx="4349377" cy="2264798"/>
            <a:chOff x="0" y="0"/>
            <a:chExt cx="1145515" cy="596490"/>
          </a:xfrm>
        </p:grpSpPr>
        <p:sp>
          <p:nvSpPr>
            <p:cNvPr id="9" name="Freeform 9"/>
            <p:cNvSpPr/>
            <p:nvPr/>
          </p:nvSpPr>
          <p:spPr>
            <a:xfrm>
              <a:off x="0" y="0"/>
              <a:ext cx="1145515" cy="596490"/>
            </a:xfrm>
            <a:custGeom>
              <a:avLst/>
              <a:gdLst/>
              <a:ahLst/>
              <a:cxnLst/>
              <a:rect l="l" t="t" r="r" b="b"/>
              <a:pathLst>
                <a:path w="1145515" h="596490">
                  <a:moveTo>
                    <a:pt x="942315" y="0"/>
                  </a:moveTo>
                  <a:cubicBezTo>
                    <a:pt x="1054539" y="0"/>
                    <a:pt x="1145515" y="133529"/>
                    <a:pt x="1145515" y="298245"/>
                  </a:cubicBezTo>
                  <a:cubicBezTo>
                    <a:pt x="1145515" y="462961"/>
                    <a:pt x="1054539" y="596490"/>
                    <a:pt x="942315" y="596490"/>
                  </a:cubicBezTo>
                  <a:lnTo>
                    <a:pt x="203200" y="596490"/>
                  </a:lnTo>
                  <a:cubicBezTo>
                    <a:pt x="90976" y="596490"/>
                    <a:pt x="0" y="462961"/>
                    <a:pt x="0" y="298245"/>
                  </a:cubicBezTo>
                  <a:cubicBezTo>
                    <a:pt x="0" y="133529"/>
                    <a:pt x="90976" y="0"/>
                    <a:pt x="203200" y="0"/>
                  </a:cubicBezTo>
                  <a:close/>
                </a:path>
              </a:pathLst>
            </a:custGeom>
            <a:solidFill>
              <a:srgbClr val="FEBC59"/>
            </a:solidFill>
          </p:spPr>
        </p:sp>
        <p:sp>
          <p:nvSpPr>
            <p:cNvPr id="10" name="TextBox 10"/>
            <p:cNvSpPr txBox="1"/>
            <p:nvPr/>
          </p:nvSpPr>
          <p:spPr>
            <a:xfrm>
              <a:off x="0" y="-38100"/>
              <a:ext cx="1145515" cy="63459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138397" y="5530996"/>
            <a:ext cx="4349377" cy="2264798"/>
            <a:chOff x="0" y="0"/>
            <a:chExt cx="1145515" cy="596490"/>
          </a:xfrm>
        </p:grpSpPr>
        <p:sp>
          <p:nvSpPr>
            <p:cNvPr id="12" name="Freeform 12"/>
            <p:cNvSpPr/>
            <p:nvPr/>
          </p:nvSpPr>
          <p:spPr>
            <a:xfrm>
              <a:off x="0" y="0"/>
              <a:ext cx="1145515" cy="596490"/>
            </a:xfrm>
            <a:custGeom>
              <a:avLst/>
              <a:gdLst/>
              <a:ahLst/>
              <a:cxnLst/>
              <a:rect l="l" t="t" r="r" b="b"/>
              <a:pathLst>
                <a:path w="1145515" h="596490">
                  <a:moveTo>
                    <a:pt x="942315" y="0"/>
                  </a:moveTo>
                  <a:cubicBezTo>
                    <a:pt x="1054539" y="0"/>
                    <a:pt x="1145515" y="133529"/>
                    <a:pt x="1145515" y="298245"/>
                  </a:cubicBezTo>
                  <a:cubicBezTo>
                    <a:pt x="1145515" y="462961"/>
                    <a:pt x="1054539" y="596490"/>
                    <a:pt x="942315" y="596490"/>
                  </a:cubicBezTo>
                  <a:lnTo>
                    <a:pt x="203200" y="596490"/>
                  </a:lnTo>
                  <a:cubicBezTo>
                    <a:pt x="90976" y="596490"/>
                    <a:pt x="0" y="462961"/>
                    <a:pt x="0" y="298245"/>
                  </a:cubicBezTo>
                  <a:cubicBezTo>
                    <a:pt x="0" y="133529"/>
                    <a:pt x="90976" y="0"/>
                    <a:pt x="203200" y="0"/>
                  </a:cubicBezTo>
                  <a:close/>
                </a:path>
              </a:pathLst>
            </a:custGeom>
            <a:solidFill>
              <a:srgbClr val="FEBC59"/>
            </a:solidFill>
          </p:spPr>
        </p:sp>
        <p:sp>
          <p:nvSpPr>
            <p:cNvPr id="13" name="TextBox 13"/>
            <p:cNvSpPr txBox="1"/>
            <p:nvPr/>
          </p:nvSpPr>
          <p:spPr>
            <a:xfrm>
              <a:off x="0" y="-38100"/>
              <a:ext cx="1145515" cy="63459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944008" y="5480784"/>
            <a:ext cx="4349377" cy="2264798"/>
            <a:chOff x="0" y="0"/>
            <a:chExt cx="1145515" cy="596490"/>
          </a:xfrm>
        </p:grpSpPr>
        <p:sp>
          <p:nvSpPr>
            <p:cNvPr id="15" name="Freeform 15"/>
            <p:cNvSpPr/>
            <p:nvPr/>
          </p:nvSpPr>
          <p:spPr>
            <a:xfrm>
              <a:off x="0" y="0"/>
              <a:ext cx="1145515" cy="596490"/>
            </a:xfrm>
            <a:custGeom>
              <a:avLst/>
              <a:gdLst/>
              <a:ahLst/>
              <a:cxnLst/>
              <a:rect l="l" t="t" r="r" b="b"/>
              <a:pathLst>
                <a:path w="1145515" h="596490">
                  <a:moveTo>
                    <a:pt x="942315" y="0"/>
                  </a:moveTo>
                  <a:cubicBezTo>
                    <a:pt x="1054539" y="0"/>
                    <a:pt x="1145515" y="133529"/>
                    <a:pt x="1145515" y="298245"/>
                  </a:cubicBezTo>
                  <a:cubicBezTo>
                    <a:pt x="1145515" y="462961"/>
                    <a:pt x="1054539" y="596490"/>
                    <a:pt x="942315" y="596490"/>
                  </a:cubicBezTo>
                  <a:lnTo>
                    <a:pt x="203200" y="596490"/>
                  </a:lnTo>
                  <a:cubicBezTo>
                    <a:pt x="90976" y="596490"/>
                    <a:pt x="0" y="462961"/>
                    <a:pt x="0" y="298245"/>
                  </a:cubicBezTo>
                  <a:cubicBezTo>
                    <a:pt x="0" y="133529"/>
                    <a:pt x="90976" y="0"/>
                    <a:pt x="203200" y="0"/>
                  </a:cubicBezTo>
                  <a:close/>
                </a:path>
              </a:pathLst>
            </a:custGeom>
            <a:solidFill>
              <a:srgbClr val="FEBC59"/>
            </a:solidFill>
          </p:spPr>
        </p:sp>
        <p:sp>
          <p:nvSpPr>
            <p:cNvPr id="16" name="TextBox 16"/>
            <p:cNvSpPr txBox="1"/>
            <p:nvPr/>
          </p:nvSpPr>
          <p:spPr>
            <a:xfrm>
              <a:off x="0" y="-38100"/>
              <a:ext cx="1145515" cy="63459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1944008" y="2778463"/>
            <a:ext cx="4349377" cy="2264798"/>
            <a:chOff x="0" y="0"/>
            <a:chExt cx="1145515" cy="596490"/>
          </a:xfrm>
        </p:grpSpPr>
        <p:sp>
          <p:nvSpPr>
            <p:cNvPr id="18" name="Freeform 18"/>
            <p:cNvSpPr/>
            <p:nvPr/>
          </p:nvSpPr>
          <p:spPr>
            <a:xfrm>
              <a:off x="0" y="0"/>
              <a:ext cx="1145515" cy="596490"/>
            </a:xfrm>
            <a:custGeom>
              <a:avLst/>
              <a:gdLst/>
              <a:ahLst/>
              <a:cxnLst/>
              <a:rect l="l" t="t" r="r" b="b"/>
              <a:pathLst>
                <a:path w="1145515" h="596490">
                  <a:moveTo>
                    <a:pt x="942315" y="0"/>
                  </a:moveTo>
                  <a:cubicBezTo>
                    <a:pt x="1054539" y="0"/>
                    <a:pt x="1145515" y="133529"/>
                    <a:pt x="1145515" y="298245"/>
                  </a:cubicBezTo>
                  <a:cubicBezTo>
                    <a:pt x="1145515" y="462961"/>
                    <a:pt x="1054539" y="596490"/>
                    <a:pt x="942315" y="596490"/>
                  </a:cubicBezTo>
                  <a:lnTo>
                    <a:pt x="203200" y="596490"/>
                  </a:lnTo>
                  <a:cubicBezTo>
                    <a:pt x="90976" y="596490"/>
                    <a:pt x="0" y="462961"/>
                    <a:pt x="0" y="298245"/>
                  </a:cubicBezTo>
                  <a:cubicBezTo>
                    <a:pt x="0" y="133529"/>
                    <a:pt x="90976" y="0"/>
                    <a:pt x="203200" y="0"/>
                  </a:cubicBezTo>
                  <a:close/>
                </a:path>
              </a:pathLst>
            </a:custGeom>
            <a:solidFill>
              <a:srgbClr val="FEBC59"/>
            </a:solidFill>
          </p:spPr>
        </p:sp>
        <p:sp>
          <p:nvSpPr>
            <p:cNvPr id="19" name="TextBox 19"/>
            <p:cNvSpPr txBox="1"/>
            <p:nvPr/>
          </p:nvSpPr>
          <p:spPr>
            <a:xfrm>
              <a:off x="0" y="-38100"/>
              <a:ext cx="1145515" cy="63459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7138397" y="2778463"/>
            <a:ext cx="4349377" cy="2264798"/>
            <a:chOff x="0" y="0"/>
            <a:chExt cx="1145515" cy="596490"/>
          </a:xfrm>
        </p:grpSpPr>
        <p:sp>
          <p:nvSpPr>
            <p:cNvPr id="21" name="Freeform 21"/>
            <p:cNvSpPr/>
            <p:nvPr/>
          </p:nvSpPr>
          <p:spPr>
            <a:xfrm>
              <a:off x="0" y="0"/>
              <a:ext cx="1145515" cy="596490"/>
            </a:xfrm>
            <a:custGeom>
              <a:avLst/>
              <a:gdLst/>
              <a:ahLst/>
              <a:cxnLst/>
              <a:rect l="l" t="t" r="r" b="b"/>
              <a:pathLst>
                <a:path w="1145515" h="596490">
                  <a:moveTo>
                    <a:pt x="942315" y="0"/>
                  </a:moveTo>
                  <a:cubicBezTo>
                    <a:pt x="1054539" y="0"/>
                    <a:pt x="1145515" y="133529"/>
                    <a:pt x="1145515" y="298245"/>
                  </a:cubicBezTo>
                  <a:cubicBezTo>
                    <a:pt x="1145515" y="462961"/>
                    <a:pt x="1054539" y="596490"/>
                    <a:pt x="942315" y="596490"/>
                  </a:cubicBezTo>
                  <a:lnTo>
                    <a:pt x="203200" y="596490"/>
                  </a:lnTo>
                  <a:cubicBezTo>
                    <a:pt x="90976" y="596490"/>
                    <a:pt x="0" y="462961"/>
                    <a:pt x="0" y="298245"/>
                  </a:cubicBezTo>
                  <a:cubicBezTo>
                    <a:pt x="0" y="133529"/>
                    <a:pt x="90976" y="0"/>
                    <a:pt x="203200" y="0"/>
                  </a:cubicBezTo>
                  <a:close/>
                </a:path>
              </a:pathLst>
            </a:custGeom>
            <a:solidFill>
              <a:srgbClr val="FEBC59"/>
            </a:solidFill>
          </p:spPr>
        </p:sp>
        <p:sp>
          <p:nvSpPr>
            <p:cNvPr id="22" name="TextBox 22"/>
            <p:cNvSpPr txBox="1"/>
            <p:nvPr/>
          </p:nvSpPr>
          <p:spPr>
            <a:xfrm>
              <a:off x="0" y="-38100"/>
              <a:ext cx="1145515" cy="63459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2332786" y="2778463"/>
            <a:ext cx="4349377" cy="2264798"/>
            <a:chOff x="0" y="0"/>
            <a:chExt cx="1145515" cy="596490"/>
          </a:xfrm>
        </p:grpSpPr>
        <p:sp>
          <p:nvSpPr>
            <p:cNvPr id="24" name="Freeform 24"/>
            <p:cNvSpPr/>
            <p:nvPr/>
          </p:nvSpPr>
          <p:spPr>
            <a:xfrm>
              <a:off x="0" y="0"/>
              <a:ext cx="1145515" cy="596490"/>
            </a:xfrm>
            <a:custGeom>
              <a:avLst/>
              <a:gdLst/>
              <a:ahLst/>
              <a:cxnLst/>
              <a:rect l="l" t="t" r="r" b="b"/>
              <a:pathLst>
                <a:path w="1145515" h="596490">
                  <a:moveTo>
                    <a:pt x="942315" y="0"/>
                  </a:moveTo>
                  <a:cubicBezTo>
                    <a:pt x="1054539" y="0"/>
                    <a:pt x="1145515" y="133529"/>
                    <a:pt x="1145515" y="298245"/>
                  </a:cubicBezTo>
                  <a:cubicBezTo>
                    <a:pt x="1145515" y="462961"/>
                    <a:pt x="1054539" y="596490"/>
                    <a:pt x="942315" y="596490"/>
                  </a:cubicBezTo>
                  <a:lnTo>
                    <a:pt x="203200" y="596490"/>
                  </a:lnTo>
                  <a:cubicBezTo>
                    <a:pt x="90976" y="596490"/>
                    <a:pt x="0" y="462961"/>
                    <a:pt x="0" y="298245"/>
                  </a:cubicBezTo>
                  <a:cubicBezTo>
                    <a:pt x="0" y="133529"/>
                    <a:pt x="90976" y="0"/>
                    <a:pt x="203200" y="0"/>
                  </a:cubicBezTo>
                  <a:close/>
                </a:path>
              </a:pathLst>
            </a:custGeom>
            <a:solidFill>
              <a:srgbClr val="FEBC59"/>
            </a:solidFill>
          </p:spPr>
        </p:sp>
        <p:sp>
          <p:nvSpPr>
            <p:cNvPr id="25" name="TextBox 25"/>
            <p:cNvSpPr txBox="1"/>
            <p:nvPr/>
          </p:nvSpPr>
          <p:spPr>
            <a:xfrm>
              <a:off x="0" y="-38100"/>
              <a:ext cx="1145515" cy="63459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2955174" y="3293409"/>
            <a:ext cx="3136057" cy="613461"/>
          </a:xfrm>
          <a:prstGeom prst="rect">
            <a:avLst/>
          </a:prstGeom>
        </p:spPr>
        <p:txBody>
          <a:bodyPr lIns="0" tIns="0" rIns="0" bIns="0" rtlCol="0" anchor="t">
            <a:spAutoFit/>
          </a:bodyPr>
          <a:lstStyle/>
          <a:p>
            <a:pPr algn="ctr">
              <a:lnSpc>
                <a:spcPts val="5039"/>
              </a:lnSpc>
              <a:spcBef>
                <a:spcPct val="0"/>
              </a:spcBef>
            </a:pPr>
            <a:r>
              <a:rPr lang="en-US" sz="3599" b="1" dirty="0">
                <a:solidFill>
                  <a:srgbClr val="11312B"/>
                </a:solidFill>
                <a:latin typeface="Open Sans Bold"/>
                <a:ea typeface="Open Sans Bold"/>
                <a:cs typeface="Open Sans Bold"/>
                <a:sym typeface="Open Sans Bold"/>
              </a:rPr>
              <a:t>Anti-</a:t>
            </a:r>
            <a:r>
              <a:rPr lang="en-US" sz="3599" b="1" dirty="0" err="1">
                <a:solidFill>
                  <a:srgbClr val="11312B"/>
                </a:solidFill>
                <a:latin typeface="Open Sans Bold"/>
                <a:ea typeface="Open Sans Bold"/>
                <a:cs typeface="Open Sans Bold"/>
                <a:sym typeface="Open Sans Bold"/>
              </a:rPr>
              <a:t>Traveller</a:t>
            </a:r>
            <a:endParaRPr lang="en-US" sz="3599" b="1" dirty="0">
              <a:solidFill>
                <a:srgbClr val="11312B"/>
              </a:solidFill>
              <a:latin typeface="Open Sans Bold"/>
              <a:ea typeface="Open Sans Bold"/>
              <a:cs typeface="Open Sans Bold"/>
              <a:sym typeface="Open Sans Bold"/>
            </a:endParaRPr>
          </a:p>
        </p:txBody>
      </p:sp>
      <p:sp>
        <p:nvSpPr>
          <p:cNvPr id="27" name="TextBox 27"/>
          <p:cNvSpPr txBox="1"/>
          <p:nvPr/>
        </p:nvSpPr>
        <p:spPr>
          <a:xfrm>
            <a:off x="8209544" y="3305744"/>
            <a:ext cx="2342183" cy="613461"/>
          </a:xfrm>
          <a:prstGeom prst="rect">
            <a:avLst/>
          </a:prstGeom>
        </p:spPr>
        <p:txBody>
          <a:bodyPr lIns="0" tIns="0" rIns="0" bIns="0" rtlCol="0" anchor="t">
            <a:spAutoFit/>
          </a:bodyPr>
          <a:lstStyle/>
          <a:p>
            <a:pPr algn="ctr">
              <a:lnSpc>
                <a:spcPts val="5039"/>
              </a:lnSpc>
              <a:spcBef>
                <a:spcPct val="0"/>
              </a:spcBef>
            </a:pPr>
            <a:r>
              <a:rPr lang="en-US" sz="3599" b="1" dirty="0">
                <a:solidFill>
                  <a:srgbClr val="11312B"/>
                </a:solidFill>
                <a:latin typeface="Open Sans Bold"/>
                <a:ea typeface="Open Sans Bold"/>
                <a:cs typeface="Open Sans Bold"/>
                <a:sym typeface="Open Sans Bold"/>
              </a:rPr>
              <a:t>Anti-Black</a:t>
            </a:r>
          </a:p>
        </p:txBody>
      </p:sp>
      <p:sp>
        <p:nvSpPr>
          <p:cNvPr id="28" name="TextBox 28"/>
          <p:cNvSpPr txBox="1"/>
          <p:nvPr/>
        </p:nvSpPr>
        <p:spPr>
          <a:xfrm>
            <a:off x="12662599" y="3225070"/>
            <a:ext cx="2912194" cy="613461"/>
          </a:xfrm>
          <a:prstGeom prst="rect">
            <a:avLst/>
          </a:prstGeom>
        </p:spPr>
        <p:txBody>
          <a:bodyPr lIns="0" tIns="0" rIns="0" bIns="0" rtlCol="0" anchor="t">
            <a:spAutoFit/>
          </a:bodyPr>
          <a:lstStyle/>
          <a:p>
            <a:pPr algn="ctr">
              <a:lnSpc>
                <a:spcPts val="5039"/>
              </a:lnSpc>
              <a:spcBef>
                <a:spcPct val="0"/>
              </a:spcBef>
            </a:pPr>
            <a:r>
              <a:rPr lang="en-US" sz="3599" b="1" dirty="0">
                <a:solidFill>
                  <a:srgbClr val="11312B"/>
                </a:solidFill>
                <a:latin typeface="Open Sans Bold"/>
                <a:ea typeface="Open Sans Bold"/>
                <a:cs typeface="Open Sans Bold"/>
                <a:sym typeface="Open Sans Bold"/>
              </a:rPr>
              <a:t>Anti-Migrant</a:t>
            </a:r>
          </a:p>
        </p:txBody>
      </p:sp>
      <p:sp>
        <p:nvSpPr>
          <p:cNvPr id="29" name="TextBox 29"/>
          <p:cNvSpPr txBox="1"/>
          <p:nvPr/>
        </p:nvSpPr>
        <p:spPr>
          <a:xfrm>
            <a:off x="12828357" y="6271986"/>
            <a:ext cx="2580680" cy="613461"/>
          </a:xfrm>
          <a:prstGeom prst="rect">
            <a:avLst/>
          </a:prstGeom>
        </p:spPr>
        <p:txBody>
          <a:bodyPr lIns="0" tIns="0" rIns="0" bIns="0" rtlCol="0" anchor="t">
            <a:spAutoFit/>
          </a:bodyPr>
          <a:lstStyle/>
          <a:p>
            <a:pPr algn="ctr">
              <a:lnSpc>
                <a:spcPts val="5039"/>
              </a:lnSpc>
              <a:spcBef>
                <a:spcPct val="0"/>
              </a:spcBef>
            </a:pPr>
            <a:r>
              <a:rPr lang="en-US" sz="3599" b="1">
                <a:solidFill>
                  <a:srgbClr val="11312B"/>
                </a:solidFill>
                <a:latin typeface="Open Sans Bold"/>
                <a:ea typeface="Open Sans Bold"/>
                <a:cs typeface="Open Sans Bold"/>
                <a:sym typeface="Open Sans Bold"/>
              </a:rPr>
              <a:t>Anti-Jewish</a:t>
            </a:r>
          </a:p>
        </p:txBody>
      </p:sp>
      <p:sp>
        <p:nvSpPr>
          <p:cNvPr id="30" name="TextBox 30"/>
          <p:cNvSpPr txBox="1"/>
          <p:nvPr/>
        </p:nvSpPr>
        <p:spPr>
          <a:xfrm>
            <a:off x="8107763" y="5999721"/>
            <a:ext cx="2410644" cy="613461"/>
          </a:xfrm>
          <a:prstGeom prst="rect">
            <a:avLst/>
          </a:prstGeom>
        </p:spPr>
        <p:txBody>
          <a:bodyPr lIns="0" tIns="0" rIns="0" bIns="0" rtlCol="0" anchor="t">
            <a:spAutoFit/>
          </a:bodyPr>
          <a:lstStyle/>
          <a:p>
            <a:pPr algn="ctr">
              <a:lnSpc>
                <a:spcPts val="5039"/>
              </a:lnSpc>
              <a:spcBef>
                <a:spcPct val="0"/>
              </a:spcBef>
            </a:pPr>
            <a:r>
              <a:rPr lang="en-US" sz="3599" b="1" dirty="0">
                <a:solidFill>
                  <a:srgbClr val="11312B"/>
                </a:solidFill>
                <a:latin typeface="Open Sans Bold"/>
                <a:ea typeface="Open Sans Bold"/>
                <a:cs typeface="Open Sans Bold"/>
                <a:sym typeface="Open Sans Bold"/>
              </a:rPr>
              <a:t>Anti-Roma</a:t>
            </a:r>
          </a:p>
        </p:txBody>
      </p:sp>
      <p:sp>
        <p:nvSpPr>
          <p:cNvPr id="31" name="TextBox 31"/>
          <p:cNvSpPr txBox="1"/>
          <p:nvPr/>
        </p:nvSpPr>
        <p:spPr>
          <a:xfrm>
            <a:off x="2983980" y="5999722"/>
            <a:ext cx="2787427" cy="613461"/>
          </a:xfrm>
          <a:prstGeom prst="rect">
            <a:avLst/>
          </a:prstGeom>
        </p:spPr>
        <p:txBody>
          <a:bodyPr lIns="0" tIns="0" rIns="0" bIns="0" rtlCol="0" anchor="t">
            <a:spAutoFit/>
          </a:bodyPr>
          <a:lstStyle/>
          <a:p>
            <a:pPr algn="ctr">
              <a:lnSpc>
                <a:spcPts val="5039"/>
              </a:lnSpc>
              <a:spcBef>
                <a:spcPct val="0"/>
              </a:spcBef>
            </a:pPr>
            <a:r>
              <a:rPr lang="en-US" sz="3599" b="1" dirty="0">
                <a:solidFill>
                  <a:srgbClr val="11312B"/>
                </a:solidFill>
                <a:latin typeface="Open Sans Bold"/>
                <a:ea typeface="Open Sans Bold"/>
                <a:cs typeface="Open Sans Bold"/>
                <a:sym typeface="Open Sans Bold"/>
              </a:rPr>
              <a:t>Anti-Muslim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9250815" y="2956847"/>
            <a:ext cx="14486150" cy="14660305"/>
            <a:chOff x="0" y="0"/>
            <a:chExt cx="803144" cy="812800"/>
          </a:xfrm>
        </p:grpSpPr>
        <p:sp>
          <p:nvSpPr>
            <p:cNvPr id="3" name="Freeform 3"/>
            <p:cNvSpPr/>
            <p:nvPr/>
          </p:nvSpPr>
          <p:spPr>
            <a:xfrm>
              <a:off x="0" y="0"/>
              <a:ext cx="803144" cy="812800"/>
            </a:xfrm>
            <a:custGeom>
              <a:avLst/>
              <a:gdLst/>
              <a:ahLst/>
              <a:cxnLst/>
              <a:rect l="l" t="t" r="r" b="b"/>
              <a:pathLst>
                <a:path w="803144" h="812800">
                  <a:moveTo>
                    <a:pt x="401572" y="0"/>
                  </a:moveTo>
                  <a:cubicBezTo>
                    <a:pt x="179790" y="0"/>
                    <a:pt x="0" y="181951"/>
                    <a:pt x="0" y="406400"/>
                  </a:cubicBezTo>
                  <a:cubicBezTo>
                    <a:pt x="0" y="630849"/>
                    <a:pt x="179790" y="812800"/>
                    <a:pt x="401572" y="812800"/>
                  </a:cubicBezTo>
                  <a:cubicBezTo>
                    <a:pt x="623354" y="812800"/>
                    <a:pt x="803144" y="630849"/>
                    <a:pt x="803144" y="406400"/>
                  </a:cubicBezTo>
                  <a:cubicBezTo>
                    <a:pt x="803144" y="181951"/>
                    <a:pt x="623354" y="0"/>
                    <a:pt x="401572" y="0"/>
                  </a:cubicBezTo>
                  <a:close/>
                </a:path>
              </a:pathLst>
            </a:custGeom>
            <a:solidFill>
              <a:srgbClr val="0C8061"/>
            </a:solidFill>
          </p:spPr>
        </p:sp>
        <p:sp>
          <p:nvSpPr>
            <p:cNvPr id="4" name="TextBox 4"/>
            <p:cNvSpPr txBox="1"/>
            <p:nvPr/>
          </p:nvSpPr>
          <p:spPr>
            <a:xfrm>
              <a:off x="75295" y="38100"/>
              <a:ext cx="652555"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45675" y="2195321"/>
            <a:ext cx="15210280" cy="7493934"/>
            <a:chOff x="0" y="0"/>
            <a:chExt cx="4006000" cy="1973711"/>
          </a:xfrm>
        </p:grpSpPr>
        <p:sp>
          <p:nvSpPr>
            <p:cNvPr id="6" name="Freeform 6"/>
            <p:cNvSpPr/>
            <p:nvPr/>
          </p:nvSpPr>
          <p:spPr>
            <a:xfrm>
              <a:off x="0" y="0"/>
              <a:ext cx="4006000" cy="1973711"/>
            </a:xfrm>
            <a:custGeom>
              <a:avLst/>
              <a:gdLst/>
              <a:ahLst/>
              <a:cxnLst/>
              <a:rect l="l" t="t" r="r" b="b"/>
              <a:pathLst>
                <a:path w="4006000" h="1973711">
                  <a:moveTo>
                    <a:pt x="25959" y="0"/>
                  </a:moveTo>
                  <a:lnTo>
                    <a:pt x="3980041" y="0"/>
                  </a:lnTo>
                  <a:cubicBezTo>
                    <a:pt x="3994378" y="0"/>
                    <a:pt x="4006000" y="11622"/>
                    <a:pt x="4006000" y="25959"/>
                  </a:cubicBezTo>
                  <a:lnTo>
                    <a:pt x="4006000" y="1947752"/>
                  </a:lnTo>
                  <a:cubicBezTo>
                    <a:pt x="4006000" y="1954637"/>
                    <a:pt x="4003265" y="1961240"/>
                    <a:pt x="3998397" y="1966108"/>
                  </a:cubicBezTo>
                  <a:cubicBezTo>
                    <a:pt x="3993528" y="1970976"/>
                    <a:pt x="3986926" y="1973711"/>
                    <a:pt x="3980041" y="1973711"/>
                  </a:cubicBezTo>
                  <a:lnTo>
                    <a:pt x="25959" y="1973711"/>
                  </a:lnTo>
                  <a:cubicBezTo>
                    <a:pt x="11622" y="1973711"/>
                    <a:pt x="0" y="1962089"/>
                    <a:pt x="0" y="1947752"/>
                  </a:cubicBezTo>
                  <a:lnTo>
                    <a:pt x="0" y="25959"/>
                  </a:lnTo>
                  <a:cubicBezTo>
                    <a:pt x="0" y="19074"/>
                    <a:pt x="2735" y="12471"/>
                    <a:pt x="7603" y="7603"/>
                  </a:cubicBezTo>
                  <a:cubicBezTo>
                    <a:pt x="12471" y="2735"/>
                    <a:pt x="19074" y="0"/>
                    <a:pt x="25959" y="0"/>
                  </a:cubicBezTo>
                  <a:close/>
                </a:path>
              </a:pathLst>
            </a:custGeom>
            <a:solidFill>
              <a:srgbClr val="FEBC59"/>
            </a:solidFill>
          </p:spPr>
        </p:sp>
        <p:sp>
          <p:nvSpPr>
            <p:cNvPr id="7" name="TextBox 7"/>
            <p:cNvSpPr txBox="1"/>
            <p:nvPr/>
          </p:nvSpPr>
          <p:spPr>
            <a:xfrm>
              <a:off x="0" y="-38100"/>
              <a:ext cx="4006000" cy="20118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45675" y="2125572"/>
            <a:ext cx="14622210" cy="7366731"/>
          </a:xfrm>
          <a:prstGeom prst="rect">
            <a:avLst/>
          </a:prstGeom>
        </p:spPr>
        <p:txBody>
          <a:bodyPr lIns="0" tIns="0" rIns="0" bIns="0" rtlCol="0" anchor="t">
            <a:spAutoFit/>
          </a:bodyPr>
          <a:lstStyle/>
          <a:p>
            <a:pPr marL="679556" lvl="1" indent="-339778" algn="l">
              <a:lnSpc>
                <a:spcPts val="5917"/>
              </a:lnSpc>
              <a:buFont typeface="Arial"/>
              <a:buChar char="•"/>
            </a:pPr>
            <a:r>
              <a:rPr lang="en-US" sz="3147">
                <a:solidFill>
                  <a:srgbClr val="11312B"/>
                </a:solidFill>
                <a:latin typeface="Open Sans"/>
                <a:ea typeface="Open Sans"/>
                <a:cs typeface="Open Sans"/>
                <a:sym typeface="Open Sans"/>
              </a:rPr>
              <a:t>Travellers and Roma people experience the most negative attitudes from settled people comparatively to other ethnic social groups (Carron-Kee, E., McGinnity, F. &amp; Alamir, A, 2024). </a:t>
            </a:r>
          </a:p>
          <a:p>
            <a:pPr marL="679556" lvl="1" indent="-339778" algn="l">
              <a:lnSpc>
                <a:spcPts val="5917"/>
              </a:lnSpc>
              <a:buFont typeface="Arial"/>
              <a:buChar char="•"/>
            </a:pPr>
            <a:r>
              <a:rPr lang="en-US" sz="3147">
                <a:solidFill>
                  <a:srgbClr val="11312B"/>
                </a:solidFill>
                <a:latin typeface="Open Sans"/>
                <a:ea typeface="Open Sans"/>
                <a:cs typeface="Open Sans"/>
                <a:sym typeface="Open Sans"/>
              </a:rPr>
              <a:t>Businesses and service providers are the most common perpetrators of discrimination in Ireland (Michael, L., Reynolds, D., Omidi, N., 2022).</a:t>
            </a:r>
          </a:p>
          <a:p>
            <a:pPr marL="679556" lvl="1" indent="-339778" algn="l">
              <a:lnSpc>
                <a:spcPts val="5917"/>
              </a:lnSpc>
              <a:buFont typeface="Arial"/>
              <a:buChar char="•"/>
            </a:pPr>
            <a:r>
              <a:rPr lang="en-US" sz="3147">
                <a:solidFill>
                  <a:srgbClr val="11312B"/>
                </a:solidFill>
                <a:latin typeface="Open Sans"/>
                <a:ea typeface="Open Sans"/>
                <a:cs typeface="Open Sans"/>
                <a:sym typeface="Open Sans"/>
              </a:rPr>
              <a:t>Anti-Black Racism is the most reported form of racism to INAR (ibid).</a:t>
            </a:r>
          </a:p>
          <a:p>
            <a:pPr marL="679556" lvl="1" indent="-339778" algn="l">
              <a:lnSpc>
                <a:spcPts val="5917"/>
              </a:lnSpc>
              <a:buFont typeface="Arial"/>
              <a:buChar char="•"/>
            </a:pPr>
            <a:r>
              <a:rPr lang="en-US" sz="3147">
                <a:solidFill>
                  <a:srgbClr val="11312B"/>
                </a:solidFill>
                <a:latin typeface="Open Sans"/>
                <a:ea typeface="Open Sans"/>
                <a:cs typeface="Open Sans"/>
                <a:sym typeface="Open Sans"/>
              </a:rPr>
              <a:t>Repeat harassment made up almost half of all racist crime reports in 2022 (ibid).</a:t>
            </a:r>
          </a:p>
          <a:p>
            <a:pPr marL="679556" lvl="1" indent="-339778" algn="l">
              <a:lnSpc>
                <a:spcPts val="5917"/>
              </a:lnSpc>
              <a:buFont typeface="Arial"/>
              <a:buChar char="•"/>
            </a:pPr>
            <a:r>
              <a:rPr lang="en-US" sz="3147">
                <a:solidFill>
                  <a:srgbClr val="11312B"/>
                </a:solidFill>
                <a:latin typeface="Open Sans"/>
                <a:ea typeface="Open Sans"/>
                <a:cs typeface="Open Sans"/>
                <a:sym typeface="Open Sans"/>
              </a:rPr>
              <a:t>In the majority of racist incidents reported to INAR, no bystanders intervened (ibid).</a:t>
            </a:r>
          </a:p>
        </p:txBody>
      </p:sp>
      <p:sp>
        <p:nvSpPr>
          <p:cNvPr id="9" name="TextBox 9"/>
          <p:cNvSpPr txBox="1"/>
          <p:nvPr/>
        </p:nvSpPr>
        <p:spPr>
          <a:xfrm>
            <a:off x="1645675" y="591879"/>
            <a:ext cx="13282340" cy="1094716"/>
          </a:xfrm>
          <a:prstGeom prst="rect">
            <a:avLst/>
          </a:prstGeom>
        </p:spPr>
        <p:txBody>
          <a:bodyPr lIns="0" tIns="0" rIns="0" bIns="0" rtlCol="0" anchor="t">
            <a:spAutoFit/>
          </a:bodyPr>
          <a:lstStyle/>
          <a:p>
            <a:pPr algn="l">
              <a:lnSpc>
                <a:spcPts val="8959"/>
              </a:lnSpc>
            </a:pPr>
            <a:r>
              <a:rPr lang="en-US" sz="6399" b="1">
                <a:solidFill>
                  <a:srgbClr val="FFFFFF"/>
                </a:solidFill>
                <a:latin typeface="Canva Sans Bold"/>
                <a:ea typeface="Canva Sans Bold"/>
                <a:cs typeface="Canva Sans Bold"/>
                <a:sym typeface="Canva Sans Bold"/>
              </a:rPr>
              <a:t>Data on Racism in Ireland</a:t>
            </a:r>
          </a:p>
        </p:txBody>
      </p:sp>
      <p:sp>
        <p:nvSpPr>
          <p:cNvPr id="10" name="Freeform 10"/>
          <p:cNvSpPr/>
          <p:nvPr/>
        </p:nvSpPr>
        <p:spPr>
          <a:xfrm>
            <a:off x="-2207274" y="-2713203"/>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3729506">
            <a:off x="15408778" y="7982221"/>
            <a:ext cx="5430656" cy="5065321"/>
          </a:xfrm>
          <a:custGeom>
            <a:avLst/>
            <a:gdLst/>
            <a:ahLst/>
            <a:cxnLst/>
            <a:rect l="l" t="t" r="r" b="b"/>
            <a:pathLst>
              <a:path w="5430656" h="5065321">
                <a:moveTo>
                  <a:pt x="0" y="0"/>
                </a:moveTo>
                <a:lnTo>
                  <a:pt x="5430657" y="0"/>
                </a:lnTo>
                <a:lnTo>
                  <a:pt x="5430657" y="5065321"/>
                </a:lnTo>
                <a:lnTo>
                  <a:pt x="0" y="50653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554809">
            <a:off x="-2331239" y="8032527"/>
            <a:ext cx="5430656" cy="5065321"/>
          </a:xfrm>
          <a:custGeom>
            <a:avLst/>
            <a:gdLst/>
            <a:ahLst/>
            <a:cxnLst/>
            <a:rect l="l" t="t" r="r" b="b"/>
            <a:pathLst>
              <a:path w="5430656" h="5065321">
                <a:moveTo>
                  <a:pt x="0" y="0"/>
                </a:moveTo>
                <a:lnTo>
                  <a:pt x="5430657" y="0"/>
                </a:lnTo>
                <a:lnTo>
                  <a:pt x="5430657"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332825" y="-1802886"/>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635603" y="1554403"/>
            <a:ext cx="6540351" cy="1143837"/>
            <a:chOff x="0" y="0"/>
            <a:chExt cx="1722562" cy="301258"/>
          </a:xfrm>
        </p:grpSpPr>
        <p:sp>
          <p:nvSpPr>
            <p:cNvPr id="8" name="Freeform 8"/>
            <p:cNvSpPr/>
            <p:nvPr/>
          </p:nvSpPr>
          <p:spPr>
            <a:xfrm>
              <a:off x="0" y="0"/>
              <a:ext cx="1722562" cy="301258"/>
            </a:xfrm>
            <a:custGeom>
              <a:avLst/>
              <a:gdLst/>
              <a:ahLst/>
              <a:cxnLst/>
              <a:rect l="l" t="t" r="r" b="b"/>
              <a:pathLst>
                <a:path w="1722562" h="301258">
                  <a:moveTo>
                    <a:pt x="1519362" y="0"/>
                  </a:moveTo>
                  <a:cubicBezTo>
                    <a:pt x="1631586" y="0"/>
                    <a:pt x="1722562" y="67439"/>
                    <a:pt x="1722562" y="150629"/>
                  </a:cubicBezTo>
                  <a:cubicBezTo>
                    <a:pt x="1722562" y="233819"/>
                    <a:pt x="1631586" y="301258"/>
                    <a:pt x="1519362" y="301258"/>
                  </a:cubicBezTo>
                  <a:lnTo>
                    <a:pt x="203200" y="301258"/>
                  </a:lnTo>
                  <a:cubicBezTo>
                    <a:pt x="90976" y="301258"/>
                    <a:pt x="0" y="233819"/>
                    <a:pt x="0" y="150629"/>
                  </a:cubicBezTo>
                  <a:cubicBezTo>
                    <a:pt x="0" y="67439"/>
                    <a:pt x="90976" y="0"/>
                    <a:pt x="203200" y="0"/>
                  </a:cubicBezTo>
                  <a:close/>
                </a:path>
              </a:pathLst>
            </a:custGeom>
            <a:solidFill>
              <a:srgbClr val="FEBC59"/>
            </a:solidFill>
          </p:spPr>
        </p:sp>
        <p:sp>
          <p:nvSpPr>
            <p:cNvPr id="9" name="TextBox 9"/>
            <p:cNvSpPr txBox="1"/>
            <p:nvPr/>
          </p:nvSpPr>
          <p:spPr>
            <a:xfrm>
              <a:off x="0" y="-38100"/>
              <a:ext cx="1722562" cy="33935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098464" y="1740229"/>
            <a:ext cx="5826336" cy="695984"/>
          </a:xfrm>
          <a:prstGeom prst="rect">
            <a:avLst/>
          </a:prstGeom>
        </p:spPr>
        <p:txBody>
          <a:bodyPr wrap="square" lIns="0" tIns="0" rIns="0" bIns="0" rtlCol="0" anchor="t">
            <a:spAutoFit/>
          </a:bodyPr>
          <a:lstStyle/>
          <a:p>
            <a:pPr algn="ctr">
              <a:lnSpc>
                <a:spcPts val="5740"/>
              </a:lnSpc>
            </a:pPr>
            <a:r>
              <a:rPr lang="en-US" sz="4100" b="1" dirty="0">
                <a:solidFill>
                  <a:srgbClr val="000000"/>
                </a:solidFill>
                <a:latin typeface="Canva Sans Bold"/>
                <a:ea typeface="Canva Sans Bold"/>
                <a:cs typeface="Canva Sans Bold"/>
                <a:sym typeface="Canva Sans Bold"/>
              </a:rPr>
              <a:t>What is a Bystander?</a:t>
            </a:r>
          </a:p>
        </p:txBody>
      </p:sp>
      <p:sp>
        <p:nvSpPr>
          <p:cNvPr id="11" name="TextBox 11"/>
          <p:cNvSpPr txBox="1"/>
          <p:nvPr/>
        </p:nvSpPr>
        <p:spPr>
          <a:xfrm>
            <a:off x="1863485" y="2809133"/>
            <a:ext cx="13918630" cy="1496110"/>
          </a:xfrm>
          <a:prstGeom prst="rect">
            <a:avLst/>
          </a:prstGeom>
        </p:spPr>
        <p:txBody>
          <a:bodyPr lIns="0" tIns="0" rIns="0" bIns="0" rtlCol="0" anchor="t">
            <a:spAutoFit/>
          </a:bodyPr>
          <a:lstStyle/>
          <a:p>
            <a:pPr algn="l">
              <a:lnSpc>
                <a:spcPts val="4619"/>
              </a:lnSpc>
              <a:spcBef>
                <a:spcPct val="0"/>
              </a:spcBef>
            </a:pPr>
            <a:r>
              <a:rPr lang="en-US" sz="3299" b="1">
                <a:solidFill>
                  <a:srgbClr val="FFFFFF"/>
                </a:solidFill>
                <a:latin typeface="Open Sans Bold"/>
                <a:ea typeface="Open Sans Bold"/>
                <a:cs typeface="Open Sans Bold"/>
                <a:sym typeface="Open Sans Bold"/>
              </a:rPr>
              <a:t>A bystander is someone who observes an incident but chooses not to get involved.</a:t>
            </a:r>
          </a:p>
          <a:p>
            <a:pPr algn="l">
              <a:lnSpc>
                <a:spcPts val="2659"/>
              </a:lnSpc>
              <a:spcBef>
                <a:spcPct val="0"/>
              </a:spcBef>
            </a:pPr>
            <a:endParaRPr lang="en-US" sz="3299" b="1">
              <a:solidFill>
                <a:srgbClr val="FFFFFF"/>
              </a:solidFill>
              <a:latin typeface="Open Sans Bold"/>
              <a:ea typeface="Open Sans Bold"/>
              <a:cs typeface="Open Sans Bold"/>
              <a:sym typeface="Open Sans Bold"/>
            </a:endParaRPr>
          </a:p>
        </p:txBody>
      </p:sp>
      <p:grpSp>
        <p:nvGrpSpPr>
          <p:cNvPr id="12" name="Group 12"/>
          <p:cNvGrpSpPr/>
          <p:nvPr/>
        </p:nvGrpSpPr>
        <p:grpSpPr>
          <a:xfrm>
            <a:off x="1673038" y="4015922"/>
            <a:ext cx="8376596" cy="1784743"/>
            <a:chOff x="0" y="-76200"/>
            <a:chExt cx="2206182" cy="470056"/>
          </a:xfrm>
        </p:grpSpPr>
        <p:sp>
          <p:nvSpPr>
            <p:cNvPr id="13" name="Freeform 13"/>
            <p:cNvSpPr/>
            <p:nvPr/>
          </p:nvSpPr>
          <p:spPr>
            <a:xfrm>
              <a:off x="0" y="0"/>
              <a:ext cx="2206182" cy="312249"/>
            </a:xfrm>
            <a:custGeom>
              <a:avLst/>
              <a:gdLst/>
              <a:ahLst/>
              <a:cxnLst/>
              <a:rect l="l" t="t" r="r" b="b"/>
              <a:pathLst>
                <a:path w="2206182" h="312249">
                  <a:moveTo>
                    <a:pt x="2002982" y="0"/>
                  </a:moveTo>
                  <a:cubicBezTo>
                    <a:pt x="2115206" y="0"/>
                    <a:pt x="2206182" y="69899"/>
                    <a:pt x="2206182" y="156124"/>
                  </a:cubicBezTo>
                  <a:cubicBezTo>
                    <a:pt x="2206182" y="242350"/>
                    <a:pt x="2115206" y="312249"/>
                    <a:pt x="2002982" y="312249"/>
                  </a:cubicBezTo>
                  <a:lnTo>
                    <a:pt x="203200" y="312249"/>
                  </a:lnTo>
                  <a:cubicBezTo>
                    <a:pt x="90976" y="312249"/>
                    <a:pt x="0" y="242350"/>
                    <a:pt x="0" y="156124"/>
                  </a:cubicBezTo>
                  <a:cubicBezTo>
                    <a:pt x="0" y="69899"/>
                    <a:pt x="90976" y="0"/>
                    <a:pt x="203200" y="0"/>
                  </a:cubicBezTo>
                  <a:close/>
                </a:path>
              </a:pathLst>
            </a:custGeom>
            <a:solidFill>
              <a:srgbClr val="FEBC59"/>
            </a:solidFill>
          </p:spPr>
        </p:sp>
        <p:sp>
          <p:nvSpPr>
            <p:cNvPr id="14" name="TextBox 14"/>
            <p:cNvSpPr txBox="1"/>
            <p:nvPr/>
          </p:nvSpPr>
          <p:spPr>
            <a:xfrm>
              <a:off x="0" y="-76200"/>
              <a:ext cx="2206182" cy="470056"/>
            </a:xfrm>
            <a:prstGeom prst="rect">
              <a:avLst/>
            </a:prstGeom>
          </p:spPr>
          <p:txBody>
            <a:bodyPr lIns="50800" tIns="50800" rIns="50800" bIns="50800" rtlCol="0" anchor="ctr"/>
            <a:lstStyle/>
            <a:p>
              <a:pPr algn="ctr">
                <a:lnSpc>
                  <a:spcPts val="5740"/>
                </a:lnSpc>
              </a:pPr>
              <a:r>
                <a:rPr lang="en-US" sz="4100" b="1" dirty="0">
                  <a:solidFill>
                    <a:srgbClr val="000000"/>
                  </a:solidFill>
                  <a:latin typeface="Canva Sans Bold"/>
                  <a:ea typeface="Canva Sans Bold"/>
                  <a:cs typeface="Canva Sans Bold"/>
                  <a:sym typeface="Canva Sans Bold"/>
                </a:rPr>
                <a:t>What is the Bystander Effect?</a:t>
              </a:r>
            </a:p>
          </p:txBody>
        </p:sp>
      </p:grpSp>
      <p:sp>
        <p:nvSpPr>
          <p:cNvPr id="15" name="TextBox 15"/>
          <p:cNvSpPr txBox="1"/>
          <p:nvPr/>
        </p:nvSpPr>
        <p:spPr>
          <a:xfrm>
            <a:off x="1673038" y="5605114"/>
            <a:ext cx="14106427" cy="3239259"/>
          </a:xfrm>
          <a:prstGeom prst="rect">
            <a:avLst/>
          </a:prstGeom>
        </p:spPr>
        <p:txBody>
          <a:bodyPr lIns="0" tIns="0" rIns="0" bIns="0" rtlCol="0" anchor="t">
            <a:spAutoFit/>
          </a:bodyPr>
          <a:lstStyle/>
          <a:p>
            <a:pPr algn="l">
              <a:lnSpc>
                <a:spcPts val="4620"/>
              </a:lnSpc>
              <a:spcBef>
                <a:spcPct val="0"/>
              </a:spcBef>
            </a:pPr>
            <a:r>
              <a:rPr lang="en-US" sz="3300" b="1">
                <a:solidFill>
                  <a:srgbClr val="FFFFFF"/>
                </a:solidFill>
                <a:latin typeface="Open Sans Bold"/>
                <a:ea typeface="Open Sans Bold"/>
                <a:cs typeface="Open Sans Bold"/>
                <a:sym typeface="Open Sans Bold"/>
              </a:rPr>
              <a:t>The Bystander Effect occurs when the presence of other people discourages someone from intervening in an emergency situation. This is impacted by:</a:t>
            </a:r>
          </a:p>
          <a:p>
            <a:pPr algn="l">
              <a:lnSpc>
                <a:spcPts val="4620"/>
              </a:lnSpc>
              <a:spcBef>
                <a:spcPct val="0"/>
              </a:spcBef>
            </a:pPr>
            <a:r>
              <a:rPr lang="en-US" sz="3300" b="1">
                <a:solidFill>
                  <a:srgbClr val="FFFFFF"/>
                </a:solidFill>
                <a:latin typeface="Open Sans Bold"/>
                <a:ea typeface="Open Sans Bold"/>
                <a:cs typeface="Open Sans Bold"/>
                <a:sym typeface="Open Sans Bold"/>
              </a:rPr>
              <a:t>•Environmental factors</a:t>
            </a:r>
          </a:p>
          <a:p>
            <a:pPr algn="l">
              <a:lnSpc>
                <a:spcPts val="4620"/>
              </a:lnSpc>
              <a:spcBef>
                <a:spcPct val="0"/>
              </a:spcBef>
            </a:pPr>
            <a:r>
              <a:rPr lang="en-US" sz="3300" b="1">
                <a:solidFill>
                  <a:srgbClr val="FFFFFF"/>
                </a:solidFill>
                <a:latin typeface="Open Sans Bold"/>
                <a:ea typeface="Open Sans Bold"/>
                <a:cs typeface="Open Sans Bold"/>
                <a:sym typeface="Open Sans Bold"/>
              </a:rPr>
              <a:t>•Social Identity</a:t>
            </a:r>
          </a:p>
          <a:p>
            <a:pPr algn="l">
              <a:lnSpc>
                <a:spcPts val="2659"/>
              </a:lnSpc>
              <a:spcBef>
                <a:spcPct val="0"/>
              </a:spcBef>
            </a:pPr>
            <a:endParaRPr lang="en-US" sz="3300" b="1">
              <a:solidFill>
                <a:srgbClr val="FFFFFF"/>
              </a:solidFill>
              <a:latin typeface="Open Sans Bold"/>
              <a:ea typeface="Open Sans Bold"/>
              <a:cs typeface="Open Sans Bold"/>
              <a:sym typeface="Open Sa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3397093" y="1983827"/>
            <a:ext cx="11684029" cy="811506"/>
          </a:xfrm>
          <a:prstGeom prst="rect">
            <a:avLst/>
          </a:prstGeom>
        </p:spPr>
        <p:txBody>
          <a:bodyPr lIns="0" tIns="0" rIns="0" bIns="0" rtlCol="0" anchor="t">
            <a:spAutoFit/>
          </a:bodyPr>
          <a:lstStyle/>
          <a:p>
            <a:pPr algn="ctr">
              <a:lnSpc>
                <a:spcPts val="6719"/>
              </a:lnSpc>
            </a:pPr>
            <a:r>
              <a:rPr lang="en-US" sz="4799" b="1">
                <a:solidFill>
                  <a:srgbClr val="FFFFFF"/>
                </a:solidFill>
                <a:latin typeface="Open Sans Bold"/>
                <a:ea typeface="Open Sans Bold"/>
                <a:cs typeface="Open Sans Bold"/>
                <a:sym typeface="Open Sans Bold"/>
              </a:rPr>
              <a:t>WHAT IS BYSTANDER INTERVENTION?</a:t>
            </a:r>
          </a:p>
        </p:txBody>
      </p:sp>
      <p:sp>
        <p:nvSpPr>
          <p:cNvPr id="8" name="TextBox 8"/>
          <p:cNvSpPr txBox="1"/>
          <p:nvPr/>
        </p:nvSpPr>
        <p:spPr>
          <a:xfrm>
            <a:off x="3488939" y="3273812"/>
            <a:ext cx="11592183" cy="5984488"/>
          </a:xfrm>
          <a:prstGeom prst="rect">
            <a:avLst/>
          </a:prstGeom>
        </p:spPr>
        <p:txBody>
          <a:bodyPr lIns="0" tIns="0" rIns="0" bIns="0" rtlCol="0" anchor="t">
            <a:spAutoFit/>
          </a:bodyPr>
          <a:lstStyle/>
          <a:p>
            <a:pPr algn="just">
              <a:lnSpc>
                <a:spcPts val="5459"/>
              </a:lnSpc>
            </a:pPr>
            <a:r>
              <a:rPr lang="en-US" sz="3899">
                <a:solidFill>
                  <a:srgbClr val="FFFFFF"/>
                </a:solidFill>
                <a:latin typeface="Open Sans"/>
                <a:ea typeface="Open Sans"/>
                <a:cs typeface="Open Sans"/>
                <a:sym typeface="Open Sans"/>
              </a:rPr>
              <a:t>Bystander intervention refers to safe and positive actions that may be carried out by a person or a group of people to prevent harm or intervene where there is a risk or perceived risk of harm to another.</a:t>
            </a:r>
          </a:p>
          <a:p>
            <a:pPr algn="just">
              <a:lnSpc>
                <a:spcPts val="5459"/>
              </a:lnSpc>
            </a:pPr>
            <a:r>
              <a:rPr lang="en-US" sz="3899">
                <a:solidFill>
                  <a:srgbClr val="FFFFFF"/>
                </a:solidFill>
                <a:latin typeface="Open Sans"/>
                <a:ea typeface="Open Sans"/>
                <a:cs typeface="Open Sans"/>
                <a:sym typeface="Open Sans"/>
              </a:rPr>
              <a:t>The aims of bystander intervention strategies are </a:t>
            </a:r>
            <a:r>
              <a:rPr lang="en-US" sz="3899" b="1">
                <a:solidFill>
                  <a:srgbClr val="FFFFFF"/>
                </a:solidFill>
                <a:latin typeface="Open Sans Bold"/>
                <a:ea typeface="Open Sans Bold"/>
                <a:cs typeface="Open Sans Bold"/>
                <a:sym typeface="Open Sans Bold"/>
              </a:rPr>
              <a:t>de-escalation</a:t>
            </a:r>
            <a:r>
              <a:rPr lang="en-US" sz="3899">
                <a:solidFill>
                  <a:srgbClr val="FFFFFF"/>
                </a:solidFill>
                <a:latin typeface="Open Sans"/>
                <a:ea typeface="Open Sans"/>
                <a:cs typeface="Open Sans"/>
                <a:sym typeface="Open Sans"/>
              </a:rPr>
              <a:t> and </a:t>
            </a:r>
            <a:r>
              <a:rPr lang="en-US" sz="3899" b="1">
                <a:solidFill>
                  <a:srgbClr val="FFFFFF"/>
                </a:solidFill>
                <a:latin typeface="Open Sans Bold"/>
                <a:ea typeface="Open Sans Bold"/>
                <a:cs typeface="Open Sans Bold"/>
                <a:sym typeface="Open Sans Bold"/>
              </a:rPr>
              <a:t>harm-reduction</a:t>
            </a:r>
            <a:r>
              <a:rPr lang="en-US" sz="3899">
                <a:solidFill>
                  <a:srgbClr val="FFFFFF"/>
                </a:solidFill>
                <a:latin typeface="Open Sans"/>
                <a:ea typeface="Open Sans"/>
                <a:cs typeface="Open Sans"/>
                <a:sym typeface="Open Sans"/>
              </a:rPr>
              <a:t>.  </a:t>
            </a:r>
          </a:p>
          <a:p>
            <a:pPr algn="just">
              <a:lnSpc>
                <a:spcPts val="4759"/>
              </a:lnSpc>
            </a:pPr>
            <a:endParaRPr lang="en-US" sz="3899">
              <a:solidFill>
                <a:srgbClr val="FFFFFF"/>
              </a:solidFill>
              <a:latin typeface="Open Sans"/>
              <a:ea typeface="Open Sans"/>
              <a:cs typeface="Open Sans"/>
              <a:sym typeface="Open Sans"/>
            </a:endParaRPr>
          </a:p>
          <a:p>
            <a:pPr algn="just">
              <a:lnSpc>
                <a:spcPts val="4759"/>
              </a:lnSpc>
            </a:pPr>
            <a:endParaRPr lang="en-US" sz="3899">
              <a:solidFill>
                <a:srgbClr val="FFFFF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4271365" y="1745282"/>
            <a:ext cx="9263525" cy="1221477"/>
            <a:chOff x="0" y="0"/>
            <a:chExt cx="2439776" cy="321706"/>
          </a:xfrm>
        </p:grpSpPr>
        <p:sp>
          <p:nvSpPr>
            <p:cNvPr id="8" name="Freeform 8"/>
            <p:cNvSpPr/>
            <p:nvPr/>
          </p:nvSpPr>
          <p:spPr>
            <a:xfrm>
              <a:off x="0" y="0"/>
              <a:ext cx="2439776" cy="321706"/>
            </a:xfrm>
            <a:custGeom>
              <a:avLst/>
              <a:gdLst/>
              <a:ahLst/>
              <a:cxnLst/>
              <a:rect l="l" t="t" r="r" b="b"/>
              <a:pathLst>
                <a:path w="2439776" h="321706">
                  <a:moveTo>
                    <a:pt x="2236576" y="0"/>
                  </a:moveTo>
                  <a:cubicBezTo>
                    <a:pt x="2348800" y="0"/>
                    <a:pt x="2439776" y="72016"/>
                    <a:pt x="2439776" y="160853"/>
                  </a:cubicBezTo>
                  <a:cubicBezTo>
                    <a:pt x="2439776" y="249690"/>
                    <a:pt x="2348800" y="321706"/>
                    <a:pt x="2236576" y="321706"/>
                  </a:cubicBezTo>
                  <a:lnTo>
                    <a:pt x="203200" y="321706"/>
                  </a:lnTo>
                  <a:cubicBezTo>
                    <a:pt x="90976" y="321706"/>
                    <a:pt x="0" y="249690"/>
                    <a:pt x="0" y="160853"/>
                  </a:cubicBezTo>
                  <a:cubicBezTo>
                    <a:pt x="0" y="72016"/>
                    <a:pt x="90976" y="0"/>
                    <a:pt x="203200" y="0"/>
                  </a:cubicBezTo>
                  <a:close/>
                </a:path>
              </a:pathLst>
            </a:custGeom>
            <a:solidFill>
              <a:srgbClr val="FEBC59"/>
            </a:solidFill>
          </p:spPr>
        </p:sp>
        <p:sp>
          <p:nvSpPr>
            <p:cNvPr id="9" name="TextBox 9"/>
            <p:cNvSpPr txBox="1"/>
            <p:nvPr/>
          </p:nvSpPr>
          <p:spPr>
            <a:xfrm>
              <a:off x="0" y="-38100"/>
              <a:ext cx="2439776" cy="35980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271365" y="1961710"/>
            <a:ext cx="9263525" cy="712420"/>
          </a:xfrm>
          <a:prstGeom prst="rect">
            <a:avLst/>
          </a:prstGeom>
        </p:spPr>
        <p:txBody>
          <a:bodyPr lIns="0" tIns="0" rIns="0" bIns="0" rtlCol="0" anchor="t">
            <a:spAutoFit/>
          </a:bodyPr>
          <a:lstStyle/>
          <a:p>
            <a:pPr algn="ctr">
              <a:lnSpc>
                <a:spcPts val="5880"/>
              </a:lnSpc>
            </a:pPr>
            <a:r>
              <a:rPr lang="en-US" sz="4200" b="1">
                <a:solidFill>
                  <a:srgbClr val="000000"/>
                </a:solidFill>
                <a:latin typeface="Open Sans Bold"/>
                <a:ea typeface="Open Sans Bold"/>
                <a:cs typeface="Open Sans Bold"/>
                <a:sym typeface="Open Sans Bold"/>
              </a:rPr>
              <a:t>IDENTIFYING RACISM</a:t>
            </a:r>
          </a:p>
        </p:txBody>
      </p:sp>
      <p:sp>
        <p:nvSpPr>
          <p:cNvPr id="11" name="TextBox 11"/>
          <p:cNvSpPr txBox="1"/>
          <p:nvPr/>
        </p:nvSpPr>
        <p:spPr>
          <a:xfrm>
            <a:off x="1675559" y="3172710"/>
            <a:ext cx="14936882" cy="1967429"/>
          </a:xfrm>
          <a:prstGeom prst="rect">
            <a:avLst/>
          </a:prstGeom>
        </p:spPr>
        <p:txBody>
          <a:bodyPr lIns="0" tIns="0" rIns="0" bIns="0" rtlCol="0" anchor="t">
            <a:spAutoFit/>
          </a:bodyPr>
          <a:lstStyle/>
          <a:p>
            <a:pPr algn="ctr">
              <a:lnSpc>
                <a:spcPts val="3919"/>
              </a:lnSpc>
              <a:spcBef>
                <a:spcPct val="0"/>
              </a:spcBef>
            </a:pPr>
            <a:r>
              <a:rPr lang="en-US" sz="3200" dirty="0">
                <a:solidFill>
                  <a:srgbClr val="FFFFFF"/>
                </a:solidFill>
                <a:latin typeface="Open Sans"/>
                <a:ea typeface="Open Sans"/>
                <a:cs typeface="Open Sans"/>
                <a:sym typeface="Open Sans"/>
              </a:rPr>
              <a:t>Regardless of the presence of intent, any form of racism can still have severely negative effects on a person. When we identify racism in terms of intentional or otherwise, we are not looking to excuse </a:t>
            </a:r>
            <a:r>
              <a:rPr lang="en-US" sz="3200" dirty="0" err="1">
                <a:solidFill>
                  <a:srgbClr val="FFFFFF"/>
                </a:solidFill>
                <a:latin typeface="Open Sans"/>
                <a:ea typeface="Open Sans"/>
                <a:cs typeface="Open Sans"/>
                <a:sym typeface="Open Sans"/>
              </a:rPr>
              <a:t>behaviour</a:t>
            </a:r>
            <a:r>
              <a:rPr lang="en-US" sz="3200" dirty="0">
                <a:solidFill>
                  <a:srgbClr val="FFFFFF"/>
                </a:solidFill>
                <a:latin typeface="Open Sans"/>
                <a:ea typeface="Open Sans"/>
                <a:cs typeface="Open Sans"/>
                <a:sym typeface="Open Sans"/>
              </a:rPr>
              <a:t> or undermine impact. We are seeking to identify opportunities to educate.</a:t>
            </a:r>
          </a:p>
        </p:txBody>
      </p:sp>
      <p:grpSp>
        <p:nvGrpSpPr>
          <p:cNvPr id="12" name="Group 12"/>
          <p:cNvGrpSpPr/>
          <p:nvPr/>
        </p:nvGrpSpPr>
        <p:grpSpPr>
          <a:xfrm>
            <a:off x="2364151" y="5495527"/>
            <a:ext cx="5215440" cy="1054546"/>
            <a:chOff x="0" y="0"/>
            <a:chExt cx="1373614" cy="277740"/>
          </a:xfrm>
        </p:grpSpPr>
        <p:sp>
          <p:nvSpPr>
            <p:cNvPr id="13" name="Freeform 13"/>
            <p:cNvSpPr/>
            <p:nvPr/>
          </p:nvSpPr>
          <p:spPr>
            <a:xfrm>
              <a:off x="0" y="0"/>
              <a:ext cx="1373614" cy="277741"/>
            </a:xfrm>
            <a:custGeom>
              <a:avLst/>
              <a:gdLst/>
              <a:ahLst/>
              <a:cxnLst/>
              <a:rect l="l" t="t" r="r" b="b"/>
              <a:pathLst>
                <a:path w="1373614" h="277741">
                  <a:moveTo>
                    <a:pt x="1170414" y="0"/>
                  </a:moveTo>
                  <a:cubicBezTo>
                    <a:pt x="1282638" y="0"/>
                    <a:pt x="1373614" y="62174"/>
                    <a:pt x="1373614" y="138870"/>
                  </a:cubicBezTo>
                  <a:cubicBezTo>
                    <a:pt x="1373614" y="215566"/>
                    <a:pt x="1282638" y="277741"/>
                    <a:pt x="1170414" y="277741"/>
                  </a:cubicBezTo>
                  <a:lnTo>
                    <a:pt x="203200" y="277741"/>
                  </a:lnTo>
                  <a:cubicBezTo>
                    <a:pt x="90976" y="277741"/>
                    <a:pt x="0" y="215566"/>
                    <a:pt x="0" y="138870"/>
                  </a:cubicBezTo>
                  <a:cubicBezTo>
                    <a:pt x="0" y="62174"/>
                    <a:pt x="90976" y="0"/>
                    <a:pt x="203200" y="0"/>
                  </a:cubicBezTo>
                  <a:close/>
                </a:path>
              </a:pathLst>
            </a:custGeom>
            <a:solidFill>
              <a:srgbClr val="FEBC59"/>
            </a:solidFill>
          </p:spPr>
        </p:sp>
        <p:sp>
          <p:nvSpPr>
            <p:cNvPr id="14" name="TextBox 14"/>
            <p:cNvSpPr txBox="1"/>
            <p:nvPr/>
          </p:nvSpPr>
          <p:spPr>
            <a:xfrm>
              <a:off x="0" y="-57150"/>
              <a:ext cx="1373614" cy="334890"/>
            </a:xfrm>
            <a:prstGeom prst="rect">
              <a:avLst/>
            </a:prstGeom>
          </p:spPr>
          <p:txBody>
            <a:bodyPr lIns="50800" tIns="50800" rIns="50800" bIns="50800" rtlCol="0" anchor="ctr"/>
            <a:lstStyle/>
            <a:p>
              <a:pPr algn="ctr">
                <a:lnSpc>
                  <a:spcPts val="4059"/>
                </a:lnSpc>
              </a:pPr>
              <a:r>
                <a:rPr lang="en-US" sz="2899" b="1">
                  <a:solidFill>
                    <a:srgbClr val="000000"/>
                  </a:solidFill>
                  <a:latin typeface="Open Sans Bold"/>
                  <a:ea typeface="Open Sans Bold"/>
                  <a:cs typeface="Open Sans Bold"/>
                  <a:sym typeface="Open Sans Bold"/>
                </a:rPr>
                <a:t>Unintentional harm</a:t>
              </a:r>
            </a:p>
          </p:txBody>
        </p:sp>
      </p:grpSp>
      <p:grpSp>
        <p:nvGrpSpPr>
          <p:cNvPr id="15" name="Group 15"/>
          <p:cNvGrpSpPr/>
          <p:nvPr/>
        </p:nvGrpSpPr>
        <p:grpSpPr>
          <a:xfrm>
            <a:off x="10285018" y="5495527"/>
            <a:ext cx="5215440" cy="1054546"/>
            <a:chOff x="0" y="0"/>
            <a:chExt cx="1373614" cy="277740"/>
          </a:xfrm>
        </p:grpSpPr>
        <p:sp>
          <p:nvSpPr>
            <p:cNvPr id="16" name="Freeform 16"/>
            <p:cNvSpPr/>
            <p:nvPr/>
          </p:nvSpPr>
          <p:spPr>
            <a:xfrm>
              <a:off x="0" y="0"/>
              <a:ext cx="1373614" cy="277741"/>
            </a:xfrm>
            <a:custGeom>
              <a:avLst/>
              <a:gdLst/>
              <a:ahLst/>
              <a:cxnLst/>
              <a:rect l="l" t="t" r="r" b="b"/>
              <a:pathLst>
                <a:path w="1373614" h="277741">
                  <a:moveTo>
                    <a:pt x="1170414" y="0"/>
                  </a:moveTo>
                  <a:cubicBezTo>
                    <a:pt x="1282638" y="0"/>
                    <a:pt x="1373614" y="62174"/>
                    <a:pt x="1373614" y="138870"/>
                  </a:cubicBezTo>
                  <a:cubicBezTo>
                    <a:pt x="1373614" y="215566"/>
                    <a:pt x="1282638" y="277741"/>
                    <a:pt x="1170414" y="277741"/>
                  </a:cubicBezTo>
                  <a:lnTo>
                    <a:pt x="203200" y="277741"/>
                  </a:lnTo>
                  <a:cubicBezTo>
                    <a:pt x="90976" y="277741"/>
                    <a:pt x="0" y="215566"/>
                    <a:pt x="0" y="138870"/>
                  </a:cubicBezTo>
                  <a:cubicBezTo>
                    <a:pt x="0" y="62174"/>
                    <a:pt x="90976" y="0"/>
                    <a:pt x="203200" y="0"/>
                  </a:cubicBezTo>
                  <a:close/>
                </a:path>
              </a:pathLst>
            </a:custGeom>
            <a:solidFill>
              <a:srgbClr val="FEBC59"/>
            </a:solidFill>
          </p:spPr>
        </p:sp>
        <p:sp>
          <p:nvSpPr>
            <p:cNvPr id="17" name="TextBox 17"/>
            <p:cNvSpPr txBox="1"/>
            <p:nvPr/>
          </p:nvSpPr>
          <p:spPr>
            <a:xfrm>
              <a:off x="0" y="-57150"/>
              <a:ext cx="1373614" cy="334890"/>
            </a:xfrm>
            <a:prstGeom prst="rect">
              <a:avLst/>
            </a:prstGeom>
          </p:spPr>
          <p:txBody>
            <a:bodyPr lIns="50800" tIns="50800" rIns="50800" bIns="50800" rtlCol="0" anchor="ctr"/>
            <a:lstStyle/>
            <a:p>
              <a:pPr algn="ctr">
                <a:lnSpc>
                  <a:spcPts val="4059"/>
                </a:lnSpc>
              </a:pPr>
              <a:r>
                <a:rPr lang="en-US" sz="2899" b="1">
                  <a:solidFill>
                    <a:srgbClr val="000000"/>
                  </a:solidFill>
                  <a:latin typeface="Open Sans Bold"/>
                  <a:ea typeface="Open Sans Bold"/>
                  <a:cs typeface="Open Sans Bold"/>
                  <a:sym typeface="Open Sans Bold"/>
                </a:rPr>
                <a:t>Intentional harm</a:t>
              </a:r>
            </a:p>
          </p:txBody>
        </p:sp>
      </p:grpSp>
      <p:sp>
        <p:nvSpPr>
          <p:cNvPr id="18" name="TextBox 18"/>
          <p:cNvSpPr txBox="1"/>
          <p:nvPr/>
        </p:nvSpPr>
        <p:spPr>
          <a:xfrm>
            <a:off x="2364151" y="6759623"/>
            <a:ext cx="4765849" cy="1872541"/>
          </a:xfrm>
          <a:prstGeom prst="rect">
            <a:avLst/>
          </a:prstGeom>
        </p:spPr>
        <p:txBody>
          <a:bodyPr lIns="0" tIns="0" rIns="0" bIns="0" rtlCol="0" anchor="t">
            <a:spAutoFit/>
          </a:bodyPr>
          <a:lstStyle/>
          <a:p>
            <a:pPr marL="626111" lvl="1" indent="-313055" algn="l">
              <a:lnSpc>
                <a:spcPts val="4060"/>
              </a:lnSpc>
              <a:buFont typeface="Arial"/>
              <a:buChar char="•"/>
            </a:pPr>
            <a:r>
              <a:rPr lang="en-US" sz="2900">
                <a:solidFill>
                  <a:srgbClr val="FFFFFF"/>
                </a:solidFill>
                <a:latin typeface="Open Sans"/>
                <a:ea typeface="Open Sans"/>
                <a:cs typeface="Open Sans"/>
                <a:sym typeface="Open Sans"/>
              </a:rPr>
              <a:t>Unconscious Bias</a:t>
            </a:r>
          </a:p>
          <a:p>
            <a:pPr marL="626111" lvl="1" indent="-313055" algn="l">
              <a:lnSpc>
                <a:spcPts val="4060"/>
              </a:lnSpc>
              <a:buFont typeface="Arial"/>
              <a:buChar char="•"/>
            </a:pPr>
            <a:r>
              <a:rPr lang="en-US" sz="2900">
                <a:solidFill>
                  <a:srgbClr val="FFFFFF"/>
                </a:solidFill>
                <a:latin typeface="Open Sans"/>
                <a:ea typeface="Open Sans"/>
                <a:cs typeface="Open Sans"/>
                <a:sym typeface="Open Sans"/>
              </a:rPr>
              <a:t>Microaggressions </a:t>
            </a:r>
          </a:p>
          <a:p>
            <a:pPr marL="626111" lvl="1" indent="-313055" algn="l">
              <a:lnSpc>
                <a:spcPts val="4060"/>
              </a:lnSpc>
              <a:buFont typeface="Arial"/>
              <a:buChar char="•"/>
            </a:pPr>
            <a:r>
              <a:rPr lang="en-US" sz="2900">
                <a:solidFill>
                  <a:srgbClr val="FFFFFF"/>
                </a:solidFill>
                <a:latin typeface="Open Sans"/>
                <a:ea typeface="Open Sans"/>
                <a:cs typeface="Open Sans"/>
                <a:sym typeface="Open Sans"/>
              </a:rPr>
              <a:t>Belief of misinformation</a:t>
            </a:r>
          </a:p>
          <a:p>
            <a:pPr algn="ctr">
              <a:lnSpc>
                <a:spcPts val="2659"/>
              </a:lnSpc>
              <a:spcBef>
                <a:spcPct val="0"/>
              </a:spcBef>
            </a:pPr>
            <a:endParaRPr lang="en-US" sz="2900">
              <a:solidFill>
                <a:srgbClr val="FFFFFF"/>
              </a:solidFill>
              <a:latin typeface="Open Sans"/>
              <a:ea typeface="Open Sans"/>
              <a:cs typeface="Open Sans"/>
              <a:sym typeface="Open Sans"/>
            </a:endParaRPr>
          </a:p>
        </p:txBody>
      </p:sp>
      <p:sp>
        <p:nvSpPr>
          <p:cNvPr id="19" name="TextBox 19"/>
          <p:cNvSpPr txBox="1"/>
          <p:nvPr/>
        </p:nvSpPr>
        <p:spPr>
          <a:xfrm>
            <a:off x="10676745" y="6759623"/>
            <a:ext cx="3723431" cy="1872541"/>
          </a:xfrm>
          <a:prstGeom prst="rect">
            <a:avLst/>
          </a:prstGeom>
        </p:spPr>
        <p:txBody>
          <a:bodyPr lIns="0" tIns="0" rIns="0" bIns="0" rtlCol="0" anchor="t">
            <a:spAutoFit/>
          </a:bodyPr>
          <a:lstStyle/>
          <a:p>
            <a:pPr marL="626111" lvl="1" indent="-313055" algn="l">
              <a:lnSpc>
                <a:spcPts val="4060"/>
              </a:lnSpc>
              <a:buFont typeface="Arial"/>
              <a:buChar char="•"/>
            </a:pPr>
            <a:r>
              <a:rPr lang="en-US" sz="2900">
                <a:solidFill>
                  <a:srgbClr val="FFFFFF"/>
                </a:solidFill>
                <a:latin typeface="Open Sans"/>
                <a:ea typeface="Open Sans"/>
                <a:cs typeface="Open Sans"/>
                <a:sym typeface="Open Sans"/>
              </a:rPr>
              <a:t>Microaggressions </a:t>
            </a:r>
          </a:p>
          <a:p>
            <a:pPr marL="626111" lvl="1" indent="-313055" algn="l">
              <a:lnSpc>
                <a:spcPts val="4060"/>
              </a:lnSpc>
              <a:buFont typeface="Arial"/>
              <a:buChar char="•"/>
            </a:pPr>
            <a:r>
              <a:rPr lang="en-US" sz="2900">
                <a:solidFill>
                  <a:srgbClr val="FFFFFF"/>
                </a:solidFill>
                <a:latin typeface="Open Sans"/>
                <a:ea typeface="Open Sans"/>
                <a:cs typeface="Open Sans"/>
                <a:sym typeface="Open Sans"/>
              </a:rPr>
              <a:t>Physical violence</a:t>
            </a:r>
          </a:p>
          <a:p>
            <a:pPr marL="626111" lvl="1" indent="-313055" algn="l">
              <a:lnSpc>
                <a:spcPts val="4060"/>
              </a:lnSpc>
              <a:buFont typeface="Arial"/>
              <a:buChar char="•"/>
            </a:pPr>
            <a:r>
              <a:rPr lang="en-US" sz="2900">
                <a:solidFill>
                  <a:srgbClr val="FFFFFF"/>
                </a:solidFill>
                <a:latin typeface="Open Sans"/>
                <a:ea typeface="Open Sans"/>
                <a:cs typeface="Open Sans"/>
                <a:sym typeface="Open Sans"/>
              </a:rPr>
              <a:t>Verbal insults</a:t>
            </a:r>
          </a:p>
          <a:p>
            <a:pPr algn="ctr">
              <a:lnSpc>
                <a:spcPts val="2659"/>
              </a:lnSpc>
              <a:spcBef>
                <a:spcPct val="0"/>
              </a:spcBef>
            </a:pPr>
            <a:endParaRPr lang="en-US" sz="2900">
              <a:solidFill>
                <a:srgbClr val="FFFFF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3042364" y="2046426"/>
            <a:ext cx="11684029" cy="811506"/>
          </a:xfrm>
          <a:prstGeom prst="rect">
            <a:avLst/>
          </a:prstGeom>
        </p:spPr>
        <p:txBody>
          <a:bodyPr lIns="0" tIns="0" rIns="0" bIns="0" rtlCol="0" anchor="t">
            <a:spAutoFit/>
          </a:bodyPr>
          <a:lstStyle/>
          <a:p>
            <a:pPr algn="ctr">
              <a:lnSpc>
                <a:spcPts val="6719"/>
              </a:lnSpc>
            </a:pPr>
            <a:r>
              <a:rPr lang="en-US" sz="4799" b="1">
                <a:solidFill>
                  <a:srgbClr val="FFFFFF"/>
                </a:solidFill>
                <a:latin typeface="Open Sans Bold"/>
                <a:ea typeface="Open Sans Bold"/>
                <a:cs typeface="Open Sans Bold"/>
                <a:sym typeface="Open Sans Bold"/>
              </a:rPr>
              <a:t>CHALLENGING MICROAGGRESSIONS</a:t>
            </a:r>
          </a:p>
        </p:txBody>
      </p:sp>
      <p:sp>
        <p:nvSpPr>
          <p:cNvPr id="8" name="TextBox 8"/>
          <p:cNvSpPr txBox="1"/>
          <p:nvPr/>
        </p:nvSpPr>
        <p:spPr>
          <a:xfrm>
            <a:off x="3488939" y="3273812"/>
            <a:ext cx="11592183" cy="5039534"/>
          </a:xfrm>
          <a:prstGeom prst="rect">
            <a:avLst/>
          </a:prstGeom>
        </p:spPr>
        <p:txBody>
          <a:bodyPr lIns="0" tIns="0" rIns="0" bIns="0" rtlCol="0" anchor="t">
            <a:spAutoFit/>
          </a:bodyPr>
          <a:lstStyle/>
          <a:p>
            <a:pPr algn="l">
              <a:lnSpc>
                <a:spcPts val="5739"/>
              </a:lnSpc>
            </a:pPr>
            <a:r>
              <a:rPr lang="en-US" sz="4099">
                <a:solidFill>
                  <a:srgbClr val="FFFFFF"/>
                </a:solidFill>
                <a:latin typeface="Open Sans"/>
                <a:ea typeface="Open Sans"/>
                <a:cs typeface="Open Sans"/>
                <a:sym typeface="Open Sans"/>
              </a:rPr>
              <a:t>A microaggression is a comment or action that subtly and often unconsciously or unintentionally expresses a prejudiced attitude toward a member of a marginalized group (such as a racial minority). </a:t>
            </a:r>
          </a:p>
          <a:p>
            <a:pPr algn="l">
              <a:lnSpc>
                <a:spcPts val="5739"/>
              </a:lnSpc>
            </a:pPr>
            <a:r>
              <a:rPr lang="en-US" sz="4099">
                <a:solidFill>
                  <a:srgbClr val="FFFFFF"/>
                </a:solidFill>
                <a:latin typeface="Open Sans"/>
                <a:ea typeface="Open Sans"/>
                <a:cs typeface="Open Sans"/>
                <a:sym typeface="Open Sans"/>
              </a:rPr>
              <a:t>Intentional or not, microaggressions </a:t>
            </a:r>
            <a:r>
              <a:rPr lang="en-US" sz="4099" i="1">
                <a:solidFill>
                  <a:srgbClr val="FFFFFF"/>
                </a:solidFill>
                <a:latin typeface="Open Sans Italics"/>
                <a:ea typeface="Open Sans Italics"/>
                <a:cs typeface="Open Sans Italics"/>
                <a:sym typeface="Open Sans Italics"/>
              </a:rPr>
              <a:t>are</a:t>
            </a:r>
            <a:r>
              <a:rPr lang="en-US" sz="4099">
                <a:solidFill>
                  <a:srgbClr val="FFFFFF"/>
                </a:solidFill>
                <a:latin typeface="Open Sans"/>
                <a:ea typeface="Open Sans"/>
                <a:cs typeface="Open Sans"/>
                <a:sym typeface="Open Sans"/>
              </a:rPr>
              <a:t> forms of racism.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9305009" y="2956847"/>
            <a:ext cx="14486150" cy="14660305"/>
            <a:chOff x="0" y="0"/>
            <a:chExt cx="803144" cy="812800"/>
          </a:xfrm>
        </p:grpSpPr>
        <p:sp>
          <p:nvSpPr>
            <p:cNvPr id="3" name="Freeform 3"/>
            <p:cNvSpPr/>
            <p:nvPr/>
          </p:nvSpPr>
          <p:spPr>
            <a:xfrm>
              <a:off x="0" y="0"/>
              <a:ext cx="803144" cy="812800"/>
            </a:xfrm>
            <a:custGeom>
              <a:avLst/>
              <a:gdLst/>
              <a:ahLst/>
              <a:cxnLst/>
              <a:rect l="l" t="t" r="r" b="b"/>
              <a:pathLst>
                <a:path w="803144" h="812800">
                  <a:moveTo>
                    <a:pt x="401572" y="0"/>
                  </a:moveTo>
                  <a:cubicBezTo>
                    <a:pt x="179790" y="0"/>
                    <a:pt x="0" y="181951"/>
                    <a:pt x="0" y="406400"/>
                  </a:cubicBezTo>
                  <a:cubicBezTo>
                    <a:pt x="0" y="630849"/>
                    <a:pt x="179790" y="812800"/>
                    <a:pt x="401572" y="812800"/>
                  </a:cubicBezTo>
                  <a:cubicBezTo>
                    <a:pt x="623354" y="812800"/>
                    <a:pt x="803144" y="630849"/>
                    <a:pt x="803144" y="406400"/>
                  </a:cubicBezTo>
                  <a:cubicBezTo>
                    <a:pt x="803144" y="181951"/>
                    <a:pt x="623354" y="0"/>
                    <a:pt x="401572" y="0"/>
                  </a:cubicBezTo>
                  <a:close/>
                </a:path>
              </a:pathLst>
            </a:custGeom>
            <a:solidFill>
              <a:srgbClr val="0C8061"/>
            </a:solidFill>
          </p:spPr>
        </p:sp>
        <p:sp>
          <p:nvSpPr>
            <p:cNvPr id="4" name="TextBox 4"/>
            <p:cNvSpPr txBox="1"/>
            <p:nvPr/>
          </p:nvSpPr>
          <p:spPr>
            <a:xfrm>
              <a:off x="75295" y="38100"/>
              <a:ext cx="652555"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0477" y="2956847"/>
            <a:ext cx="15210280" cy="6909674"/>
            <a:chOff x="0" y="0"/>
            <a:chExt cx="4006000" cy="1819832"/>
          </a:xfrm>
        </p:grpSpPr>
        <p:sp>
          <p:nvSpPr>
            <p:cNvPr id="6" name="Freeform 6"/>
            <p:cNvSpPr/>
            <p:nvPr/>
          </p:nvSpPr>
          <p:spPr>
            <a:xfrm>
              <a:off x="0" y="0"/>
              <a:ext cx="4006000" cy="1819832"/>
            </a:xfrm>
            <a:custGeom>
              <a:avLst/>
              <a:gdLst/>
              <a:ahLst/>
              <a:cxnLst/>
              <a:rect l="l" t="t" r="r" b="b"/>
              <a:pathLst>
                <a:path w="4006000" h="1819832">
                  <a:moveTo>
                    <a:pt x="25959" y="0"/>
                  </a:moveTo>
                  <a:lnTo>
                    <a:pt x="3980041" y="0"/>
                  </a:lnTo>
                  <a:cubicBezTo>
                    <a:pt x="3994378" y="0"/>
                    <a:pt x="4006000" y="11622"/>
                    <a:pt x="4006000" y="25959"/>
                  </a:cubicBezTo>
                  <a:lnTo>
                    <a:pt x="4006000" y="1793873"/>
                  </a:lnTo>
                  <a:cubicBezTo>
                    <a:pt x="4006000" y="1800758"/>
                    <a:pt x="4003265" y="1807360"/>
                    <a:pt x="3998397" y="1812229"/>
                  </a:cubicBezTo>
                  <a:cubicBezTo>
                    <a:pt x="3993528" y="1817097"/>
                    <a:pt x="3986926" y="1819832"/>
                    <a:pt x="3980041" y="1819832"/>
                  </a:cubicBezTo>
                  <a:lnTo>
                    <a:pt x="25959" y="1819832"/>
                  </a:lnTo>
                  <a:cubicBezTo>
                    <a:pt x="19074" y="1819832"/>
                    <a:pt x="12471" y="1817097"/>
                    <a:pt x="7603" y="1812229"/>
                  </a:cubicBezTo>
                  <a:cubicBezTo>
                    <a:pt x="2735" y="1807360"/>
                    <a:pt x="0" y="1800758"/>
                    <a:pt x="0" y="1793873"/>
                  </a:cubicBezTo>
                  <a:lnTo>
                    <a:pt x="0" y="25959"/>
                  </a:lnTo>
                  <a:cubicBezTo>
                    <a:pt x="0" y="19074"/>
                    <a:pt x="2735" y="12471"/>
                    <a:pt x="7603" y="7603"/>
                  </a:cubicBezTo>
                  <a:cubicBezTo>
                    <a:pt x="12471" y="2735"/>
                    <a:pt x="19074" y="0"/>
                    <a:pt x="25959" y="0"/>
                  </a:cubicBezTo>
                  <a:close/>
                </a:path>
              </a:pathLst>
            </a:custGeom>
            <a:solidFill>
              <a:srgbClr val="FEBC59"/>
            </a:solidFill>
          </p:spPr>
        </p:sp>
        <p:sp>
          <p:nvSpPr>
            <p:cNvPr id="7" name="TextBox 7"/>
            <p:cNvSpPr txBox="1"/>
            <p:nvPr/>
          </p:nvSpPr>
          <p:spPr>
            <a:xfrm>
              <a:off x="0" y="-38100"/>
              <a:ext cx="4006000" cy="185793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45675" y="591879"/>
            <a:ext cx="13282340" cy="2228166"/>
          </a:xfrm>
          <a:prstGeom prst="rect">
            <a:avLst/>
          </a:prstGeom>
        </p:spPr>
        <p:txBody>
          <a:bodyPr lIns="0" tIns="0" rIns="0" bIns="0" rtlCol="0" anchor="t">
            <a:spAutoFit/>
          </a:bodyPr>
          <a:lstStyle/>
          <a:p>
            <a:pPr algn="l">
              <a:lnSpc>
                <a:spcPts val="8959"/>
              </a:lnSpc>
            </a:pPr>
            <a:r>
              <a:rPr lang="en-US" sz="6399" b="1">
                <a:solidFill>
                  <a:srgbClr val="FFFFFF"/>
                </a:solidFill>
                <a:latin typeface="Canva Sans Bold"/>
                <a:ea typeface="Canva Sans Bold"/>
                <a:cs typeface="Canva Sans Bold"/>
                <a:sym typeface="Canva Sans Bold"/>
              </a:rPr>
              <a:t>Responses to Microaggressive comments</a:t>
            </a:r>
          </a:p>
        </p:txBody>
      </p:sp>
      <p:sp>
        <p:nvSpPr>
          <p:cNvPr id="9" name="TextBox 9"/>
          <p:cNvSpPr txBox="1"/>
          <p:nvPr/>
        </p:nvSpPr>
        <p:spPr>
          <a:xfrm>
            <a:off x="1854339" y="3289525"/>
            <a:ext cx="14549495" cy="5980570"/>
          </a:xfrm>
          <a:prstGeom prst="rect">
            <a:avLst/>
          </a:prstGeom>
        </p:spPr>
        <p:txBody>
          <a:bodyPr lIns="0" tIns="0" rIns="0" bIns="0" rtlCol="0" anchor="t">
            <a:spAutoFit/>
          </a:bodyPr>
          <a:lstStyle/>
          <a:p>
            <a:pPr marL="734051" lvl="1" indent="-367026" algn="l">
              <a:lnSpc>
                <a:spcPts val="4759"/>
              </a:lnSpc>
              <a:buFont typeface="Arial"/>
              <a:buChar char="•"/>
            </a:pPr>
            <a:r>
              <a:rPr lang="en-US" sz="3399">
                <a:solidFill>
                  <a:srgbClr val="11312B"/>
                </a:solidFill>
                <a:latin typeface="Open Sans"/>
                <a:ea typeface="Open Sans"/>
                <a:cs typeface="Open Sans"/>
                <a:sym typeface="Open Sans"/>
              </a:rPr>
              <a:t>‘I need to stop you there because something you said is not accurate’. </a:t>
            </a:r>
          </a:p>
          <a:p>
            <a:pPr marL="734051" lvl="1" indent="-367026" algn="l">
              <a:lnSpc>
                <a:spcPts val="4759"/>
              </a:lnSpc>
              <a:buFont typeface="Arial"/>
              <a:buChar char="•"/>
            </a:pPr>
            <a:r>
              <a:rPr lang="en-US" sz="3399">
                <a:solidFill>
                  <a:srgbClr val="11312B"/>
                </a:solidFill>
                <a:latin typeface="Open Sans"/>
                <a:ea typeface="Open Sans"/>
                <a:cs typeface="Open Sans"/>
                <a:sym typeface="Open Sans"/>
              </a:rPr>
              <a:t>‘I’m having a reaction to that comment, let’s go back for a minute’.</a:t>
            </a:r>
          </a:p>
          <a:p>
            <a:pPr marL="734051" lvl="1" indent="-367026" algn="l">
              <a:lnSpc>
                <a:spcPts val="4759"/>
              </a:lnSpc>
              <a:buFont typeface="Arial"/>
              <a:buChar char="•"/>
            </a:pPr>
            <a:r>
              <a:rPr lang="en-US" sz="3399">
                <a:solidFill>
                  <a:srgbClr val="11312B"/>
                </a:solidFill>
                <a:latin typeface="Open Sans"/>
                <a:ea typeface="Open Sans"/>
                <a:cs typeface="Open Sans"/>
                <a:sym typeface="Open Sans"/>
              </a:rPr>
              <a:t>‘Do you think you would say that if someone from that group was in the room with us?’.</a:t>
            </a:r>
          </a:p>
          <a:p>
            <a:pPr marL="734051" lvl="1" indent="-367026" algn="l">
              <a:lnSpc>
                <a:spcPts val="4759"/>
              </a:lnSpc>
              <a:buFont typeface="Arial"/>
              <a:buChar char="•"/>
            </a:pPr>
            <a:r>
              <a:rPr lang="en-US" sz="3399">
                <a:solidFill>
                  <a:srgbClr val="11312B"/>
                </a:solidFill>
                <a:latin typeface="Open Sans"/>
                <a:ea typeface="Open Sans"/>
                <a:cs typeface="Open Sans"/>
                <a:sym typeface="Open Sans"/>
              </a:rPr>
              <a:t>‘There’s some history behind that expression that you just used that you might not know about’. </a:t>
            </a:r>
          </a:p>
          <a:p>
            <a:pPr marL="734051" lvl="1" indent="-367026" algn="l">
              <a:lnSpc>
                <a:spcPts val="4759"/>
              </a:lnSpc>
              <a:buFont typeface="Arial"/>
              <a:buChar char="•"/>
            </a:pPr>
            <a:r>
              <a:rPr lang="en-US" sz="3399">
                <a:solidFill>
                  <a:srgbClr val="11312B"/>
                </a:solidFill>
                <a:latin typeface="Open Sans"/>
                <a:ea typeface="Open Sans"/>
                <a:cs typeface="Open Sans"/>
                <a:sym typeface="Open Sans"/>
              </a:rPr>
              <a:t>‘You know, I used to think that too, but then I learned about ---------and now I think ---------------’ </a:t>
            </a:r>
          </a:p>
          <a:p>
            <a:pPr marL="734051" lvl="1" indent="-367026" algn="l">
              <a:lnSpc>
                <a:spcPts val="4759"/>
              </a:lnSpc>
              <a:buFont typeface="Arial"/>
              <a:buChar char="•"/>
            </a:pPr>
            <a:r>
              <a:rPr lang="en-US" sz="3399">
                <a:solidFill>
                  <a:srgbClr val="11312B"/>
                </a:solidFill>
                <a:latin typeface="Open Sans"/>
                <a:ea typeface="Open Sans"/>
                <a:cs typeface="Open Sans"/>
                <a:sym typeface="Open Sans"/>
              </a:rPr>
              <a:t>‘Sorry, I don’t understand, could you explain that to me?’</a:t>
            </a:r>
          </a:p>
        </p:txBody>
      </p:sp>
      <p:sp>
        <p:nvSpPr>
          <p:cNvPr id="10" name="Freeform 10"/>
          <p:cNvSpPr/>
          <p:nvPr/>
        </p:nvSpPr>
        <p:spPr>
          <a:xfrm rot="-3729506">
            <a:off x="14543972" y="7364318"/>
            <a:ext cx="5430656" cy="5065321"/>
          </a:xfrm>
          <a:custGeom>
            <a:avLst/>
            <a:gdLst/>
            <a:ahLst/>
            <a:cxnLst/>
            <a:rect l="l" t="t" r="r" b="b"/>
            <a:pathLst>
              <a:path w="5430656" h="5065321">
                <a:moveTo>
                  <a:pt x="0" y="0"/>
                </a:moveTo>
                <a:lnTo>
                  <a:pt x="5430656" y="0"/>
                </a:lnTo>
                <a:lnTo>
                  <a:pt x="5430656"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2207274" y="-2346926"/>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356668" y="2427050"/>
            <a:ext cx="9263525" cy="962635"/>
          </a:xfrm>
          <a:prstGeom prst="rect">
            <a:avLst/>
          </a:prstGeom>
        </p:spPr>
        <p:txBody>
          <a:bodyPr lIns="0" tIns="0" rIns="0" bIns="0" rtlCol="0" anchor="t">
            <a:spAutoFit/>
          </a:bodyPr>
          <a:lstStyle/>
          <a:p>
            <a:pPr algn="ctr">
              <a:lnSpc>
                <a:spcPts val="7840"/>
              </a:lnSpc>
            </a:pPr>
            <a:r>
              <a:rPr lang="en-US" sz="5600" b="1">
                <a:solidFill>
                  <a:srgbClr val="FFFFFF"/>
                </a:solidFill>
                <a:latin typeface="Open Sans Bold"/>
                <a:ea typeface="Open Sans Bold"/>
                <a:cs typeface="Open Sans Bold"/>
                <a:sym typeface="Open Sans Bold"/>
              </a:rPr>
              <a:t>CONTENT WARNING</a:t>
            </a:r>
          </a:p>
        </p:txBody>
      </p:sp>
      <p:sp>
        <p:nvSpPr>
          <p:cNvPr id="8" name="TextBox 8"/>
          <p:cNvSpPr txBox="1"/>
          <p:nvPr/>
        </p:nvSpPr>
        <p:spPr>
          <a:xfrm>
            <a:off x="2769850" y="4396229"/>
            <a:ext cx="12748299" cy="2980442"/>
          </a:xfrm>
          <a:prstGeom prst="rect">
            <a:avLst/>
          </a:prstGeom>
        </p:spPr>
        <p:txBody>
          <a:bodyPr lIns="0" tIns="0" rIns="0" bIns="0" rtlCol="0" anchor="t">
            <a:spAutoFit/>
          </a:bodyPr>
          <a:lstStyle/>
          <a:p>
            <a:pPr algn="ctr">
              <a:lnSpc>
                <a:spcPts val="4759"/>
              </a:lnSpc>
            </a:pPr>
            <a:r>
              <a:rPr lang="en-US" sz="3399" b="1">
                <a:solidFill>
                  <a:srgbClr val="FFFFFF"/>
                </a:solidFill>
                <a:latin typeface="Open Sans Bold"/>
                <a:ea typeface="Open Sans Bold"/>
                <a:cs typeface="Open Sans Bold"/>
                <a:sym typeface="Open Sans Bold"/>
              </a:rPr>
              <a:t>This masterclass will include reference to and discussion of potentially distressing topics, including: violence, assault, racism, genocide and xenophobia. Please prioritise your own comfort. You can leave the masterclass at any given point.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5" name="Group 5"/>
          <p:cNvGrpSpPr/>
          <p:nvPr/>
        </p:nvGrpSpPr>
        <p:grpSpPr>
          <a:xfrm>
            <a:off x="1607043" y="2120331"/>
            <a:ext cx="15210280" cy="5766370"/>
            <a:chOff x="0" y="0"/>
            <a:chExt cx="4006000" cy="1819832"/>
          </a:xfrm>
          <a:solidFill>
            <a:srgbClr val="0C8061"/>
          </a:solidFill>
        </p:grpSpPr>
        <p:sp>
          <p:nvSpPr>
            <p:cNvPr id="6" name="Freeform 6"/>
            <p:cNvSpPr/>
            <p:nvPr/>
          </p:nvSpPr>
          <p:spPr>
            <a:xfrm>
              <a:off x="0" y="0"/>
              <a:ext cx="4006000" cy="1819832"/>
            </a:xfrm>
            <a:custGeom>
              <a:avLst/>
              <a:gdLst/>
              <a:ahLst/>
              <a:cxnLst/>
              <a:rect l="l" t="t" r="r" b="b"/>
              <a:pathLst>
                <a:path w="4006000" h="1819832">
                  <a:moveTo>
                    <a:pt x="25959" y="0"/>
                  </a:moveTo>
                  <a:lnTo>
                    <a:pt x="3980041" y="0"/>
                  </a:lnTo>
                  <a:cubicBezTo>
                    <a:pt x="3994378" y="0"/>
                    <a:pt x="4006000" y="11622"/>
                    <a:pt x="4006000" y="25959"/>
                  </a:cubicBezTo>
                  <a:lnTo>
                    <a:pt x="4006000" y="1793873"/>
                  </a:lnTo>
                  <a:cubicBezTo>
                    <a:pt x="4006000" y="1800758"/>
                    <a:pt x="4003265" y="1807360"/>
                    <a:pt x="3998397" y="1812229"/>
                  </a:cubicBezTo>
                  <a:cubicBezTo>
                    <a:pt x="3993528" y="1817097"/>
                    <a:pt x="3986926" y="1819832"/>
                    <a:pt x="3980041" y="1819832"/>
                  </a:cubicBezTo>
                  <a:lnTo>
                    <a:pt x="25959" y="1819832"/>
                  </a:lnTo>
                  <a:cubicBezTo>
                    <a:pt x="19074" y="1819832"/>
                    <a:pt x="12471" y="1817097"/>
                    <a:pt x="7603" y="1812229"/>
                  </a:cubicBezTo>
                  <a:cubicBezTo>
                    <a:pt x="2735" y="1807360"/>
                    <a:pt x="0" y="1800758"/>
                    <a:pt x="0" y="1793873"/>
                  </a:cubicBezTo>
                  <a:lnTo>
                    <a:pt x="0" y="25959"/>
                  </a:lnTo>
                  <a:cubicBezTo>
                    <a:pt x="0" y="19074"/>
                    <a:pt x="2735" y="12471"/>
                    <a:pt x="7603" y="7603"/>
                  </a:cubicBezTo>
                  <a:cubicBezTo>
                    <a:pt x="12471" y="2735"/>
                    <a:pt x="19074" y="0"/>
                    <a:pt x="25959" y="0"/>
                  </a:cubicBezTo>
                  <a:close/>
                </a:path>
              </a:pathLst>
            </a:custGeom>
            <a:grpFill/>
          </p:spPr>
        </p:sp>
        <p:sp>
          <p:nvSpPr>
            <p:cNvPr id="7" name="TextBox 7"/>
            <p:cNvSpPr txBox="1"/>
            <p:nvPr/>
          </p:nvSpPr>
          <p:spPr>
            <a:xfrm>
              <a:off x="0" y="-38100"/>
              <a:ext cx="4006000" cy="1857932"/>
            </a:xfrm>
            <a:prstGeom prst="rect">
              <a:avLst/>
            </a:prstGeom>
            <a:grpFill/>
          </p:spPr>
          <p:txBody>
            <a:bodyPr lIns="50800" tIns="50800" rIns="50800" bIns="50800" rtlCol="0" anchor="ctr"/>
            <a:lstStyle/>
            <a:p>
              <a:pPr algn="ctr">
                <a:lnSpc>
                  <a:spcPts val="2659"/>
                </a:lnSpc>
              </a:pPr>
              <a:endParaRPr/>
            </a:p>
          </p:txBody>
        </p:sp>
      </p:grpSp>
      <p:sp>
        <p:nvSpPr>
          <p:cNvPr id="8" name="TextBox 8"/>
          <p:cNvSpPr txBox="1"/>
          <p:nvPr/>
        </p:nvSpPr>
        <p:spPr>
          <a:xfrm>
            <a:off x="1645675" y="591879"/>
            <a:ext cx="13282340" cy="1077474"/>
          </a:xfrm>
          <a:prstGeom prst="rect">
            <a:avLst/>
          </a:prstGeom>
        </p:spPr>
        <p:txBody>
          <a:bodyPr lIns="0" tIns="0" rIns="0" bIns="0" rtlCol="0" anchor="t">
            <a:spAutoFit/>
          </a:bodyPr>
          <a:lstStyle/>
          <a:p>
            <a:pPr algn="l">
              <a:lnSpc>
                <a:spcPts val="8959"/>
              </a:lnSpc>
            </a:pPr>
            <a:r>
              <a:rPr lang="en-US" sz="6399" b="1" dirty="0">
                <a:solidFill>
                  <a:srgbClr val="FFFFFF"/>
                </a:solidFill>
                <a:latin typeface="Canva Sans Bold"/>
                <a:ea typeface="Canva Sans Bold"/>
                <a:cs typeface="Canva Sans Bold"/>
                <a:sym typeface="Canva Sans Bold"/>
              </a:rPr>
              <a:t>Challenging intentional racism</a:t>
            </a:r>
          </a:p>
        </p:txBody>
      </p:sp>
      <p:sp>
        <p:nvSpPr>
          <p:cNvPr id="10" name="Freeform 10"/>
          <p:cNvSpPr/>
          <p:nvPr/>
        </p:nvSpPr>
        <p:spPr>
          <a:xfrm rot="-3729506">
            <a:off x="15572672" y="8324157"/>
            <a:ext cx="5430656" cy="5065321"/>
          </a:xfrm>
          <a:custGeom>
            <a:avLst/>
            <a:gdLst/>
            <a:ahLst/>
            <a:cxnLst/>
            <a:rect l="l" t="t" r="r" b="b"/>
            <a:pathLst>
              <a:path w="5430656" h="5065321">
                <a:moveTo>
                  <a:pt x="0" y="0"/>
                </a:moveTo>
                <a:lnTo>
                  <a:pt x="5430656" y="0"/>
                </a:lnTo>
                <a:lnTo>
                  <a:pt x="5430656"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2207274" y="-2346926"/>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1">
            <a:extLst>
              <a:ext uri="{FF2B5EF4-FFF2-40B4-BE49-F238E27FC236}">
                <a16:creationId xmlns:a16="http://schemas.microsoft.com/office/drawing/2014/main" id="{351C7704-0C24-430B-A6E3-9134AEE7043A}"/>
              </a:ext>
            </a:extLst>
          </p:cNvPr>
          <p:cNvSpPr txBox="1"/>
          <p:nvPr/>
        </p:nvSpPr>
        <p:spPr>
          <a:xfrm>
            <a:off x="1828800" y="2269646"/>
            <a:ext cx="14401800" cy="5786199"/>
          </a:xfrm>
          <a:prstGeom prst="rect">
            <a:avLst/>
          </a:prstGeom>
          <a:noFill/>
        </p:spPr>
        <p:txBody>
          <a:bodyPr wrap="square" rtlCol="0">
            <a:spAutoFit/>
          </a:bodyPr>
          <a:lstStyle/>
          <a:p>
            <a:r>
              <a:rPr lang="en-US" sz="4400" dirty="0">
                <a:solidFill>
                  <a:schemeClr val="bg1"/>
                </a:solidFill>
                <a:latin typeface="Open Sans" panose="020B0604020202020204" charset="0"/>
                <a:ea typeface="Open Sans" panose="020B0604020202020204" charset="0"/>
                <a:cs typeface="Open Sans" panose="020B0604020202020204" charset="0"/>
              </a:rPr>
              <a:t>When a racist incident bypasses the threshold of causing intentional harm, it’s time to apply Bystander Intervention Strategies. </a:t>
            </a:r>
          </a:p>
          <a:p>
            <a:r>
              <a:rPr lang="en-US" sz="4400" dirty="0">
                <a:solidFill>
                  <a:schemeClr val="bg1"/>
                </a:solidFill>
                <a:latin typeface="Open Sans" panose="020B0604020202020204" charset="0"/>
                <a:ea typeface="Open Sans" panose="020B0604020202020204" charset="0"/>
                <a:cs typeface="Open Sans" panose="020B0604020202020204" charset="0"/>
              </a:rPr>
              <a:t>Always begin an intervention with the </a:t>
            </a:r>
            <a:r>
              <a:rPr lang="en-US" sz="4400" b="1" dirty="0">
                <a:solidFill>
                  <a:schemeClr val="bg1"/>
                </a:solidFill>
                <a:latin typeface="Open Sans" panose="020B0604020202020204" charset="0"/>
                <a:ea typeface="Open Sans" panose="020B0604020202020204" charset="0"/>
                <a:cs typeface="Open Sans" panose="020B0604020202020204" charset="0"/>
              </a:rPr>
              <a:t>3 C’s </a:t>
            </a:r>
            <a:r>
              <a:rPr lang="en-US" sz="4400" dirty="0">
                <a:solidFill>
                  <a:schemeClr val="bg1"/>
                </a:solidFill>
                <a:latin typeface="Open Sans" panose="020B0604020202020204" charset="0"/>
                <a:ea typeface="Open Sans" panose="020B0604020202020204" charset="0"/>
                <a:cs typeface="Open Sans" panose="020B0604020202020204" charset="0"/>
              </a:rPr>
              <a:t>and the </a:t>
            </a:r>
            <a:r>
              <a:rPr lang="en-US" sz="4400" b="1" dirty="0">
                <a:solidFill>
                  <a:schemeClr val="bg1"/>
                </a:solidFill>
                <a:latin typeface="Open Sans" panose="020B0604020202020204" charset="0"/>
                <a:ea typeface="Open Sans" panose="020B0604020202020204" charset="0"/>
                <a:cs typeface="Open Sans" panose="020B0604020202020204" charset="0"/>
              </a:rPr>
              <a:t>4 D’s. </a:t>
            </a:r>
          </a:p>
          <a:p>
            <a:endParaRPr lang="en-US" sz="4400" b="1" dirty="0">
              <a:solidFill>
                <a:schemeClr val="bg1"/>
              </a:solidFill>
              <a:latin typeface="Open Sans" panose="020B0604020202020204" charset="0"/>
              <a:ea typeface="Open Sans" panose="020B0604020202020204" charset="0"/>
              <a:cs typeface="Open Sans" panose="020B0604020202020204" charset="0"/>
            </a:endParaRPr>
          </a:p>
          <a:p>
            <a:pPr marL="571500" indent="-571500">
              <a:buFont typeface="Arial" panose="020B0604020202020204" pitchFamily="34" charset="0"/>
              <a:buChar char="•"/>
            </a:pPr>
            <a:r>
              <a:rPr lang="en-US" sz="4400" b="1" dirty="0">
                <a:solidFill>
                  <a:schemeClr val="bg1"/>
                </a:solidFill>
                <a:latin typeface="Open Sans" panose="020B0604020202020204" charset="0"/>
                <a:ea typeface="Open Sans" panose="020B0604020202020204" charset="0"/>
                <a:cs typeface="Open Sans" panose="020B0604020202020204" charset="0"/>
              </a:rPr>
              <a:t>3 C’s – relate to Cautionary Steps</a:t>
            </a:r>
          </a:p>
          <a:p>
            <a:pPr marL="571500" indent="-571500">
              <a:buFont typeface="Arial" panose="020B0604020202020204" pitchFamily="34" charset="0"/>
              <a:buChar char="•"/>
            </a:pPr>
            <a:r>
              <a:rPr lang="en-US" sz="4400" b="1" dirty="0">
                <a:solidFill>
                  <a:schemeClr val="bg1"/>
                </a:solidFill>
                <a:latin typeface="Open Sans" panose="020B0604020202020204" charset="0"/>
                <a:ea typeface="Open Sans" panose="020B0604020202020204" charset="0"/>
                <a:cs typeface="Open Sans" panose="020B0604020202020204" charset="0"/>
              </a:rPr>
              <a:t>4 D’s – relate to Decision Making</a:t>
            </a:r>
          </a:p>
          <a:p>
            <a:endParaRPr lang="en-IE" dirty="0"/>
          </a:p>
        </p:txBody>
      </p:sp>
      <p:grpSp>
        <p:nvGrpSpPr>
          <p:cNvPr id="13" name="Group 5">
            <a:extLst>
              <a:ext uri="{FF2B5EF4-FFF2-40B4-BE49-F238E27FC236}">
                <a16:creationId xmlns:a16="http://schemas.microsoft.com/office/drawing/2014/main" id="{9CEA0CA5-9D3A-4058-8BF1-F280DB3BC5CB}"/>
              </a:ext>
            </a:extLst>
          </p:cNvPr>
          <p:cNvGrpSpPr/>
          <p:nvPr/>
        </p:nvGrpSpPr>
        <p:grpSpPr>
          <a:xfrm>
            <a:off x="1632443" y="8271235"/>
            <a:ext cx="15210280" cy="1371318"/>
            <a:chOff x="0" y="0"/>
            <a:chExt cx="4006000" cy="1819832"/>
          </a:xfrm>
        </p:grpSpPr>
        <p:sp>
          <p:nvSpPr>
            <p:cNvPr id="14" name="Freeform 6">
              <a:extLst>
                <a:ext uri="{FF2B5EF4-FFF2-40B4-BE49-F238E27FC236}">
                  <a16:creationId xmlns:a16="http://schemas.microsoft.com/office/drawing/2014/main" id="{5CFD84A7-C86F-42D3-A565-2977754FB3FD}"/>
                </a:ext>
              </a:extLst>
            </p:cNvPr>
            <p:cNvSpPr/>
            <p:nvPr/>
          </p:nvSpPr>
          <p:spPr>
            <a:xfrm>
              <a:off x="0" y="0"/>
              <a:ext cx="4006000" cy="1819832"/>
            </a:xfrm>
            <a:custGeom>
              <a:avLst/>
              <a:gdLst/>
              <a:ahLst/>
              <a:cxnLst/>
              <a:rect l="l" t="t" r="r" b="b"/>
              <a:pathLst>
                <a:path w="4006000" h="1819832">
                  <a:moveTo>
                    <a:pt x="25959" y="0"/>
                  </a:moveTo>
                  <a:lnTo>
                    <a:pt x="3980041" y="0"/>
                  </a:lnTo>
                  <a:cubicBezTo>
                    <a:pt x="3994378" y="0"/>
                    <a:pt x="4006000" y="11622"/>
                    <a:pt x="4006000" y="25959"/>
                  </a:cubicBezTo>
                  <a:lnTo>
                    <a:pt x="4006000" y="1793873"/>
                  </a:lnTo>
                  <a:cubicBezTo>
                    <a:pt x="4006000" y="1800758"/>
                    <a:pt x="4003265" y="1807360"/>
                    <a:pt x="3998397" y="1812229"/>
                  </a:cubicBezTo>
                  <a:cubicBezTo>
                    <a:pt x="3993528" y="1817097"/>
                    <a:pt x="3986926" y="1819832"/>
                    <a:pt x="3980041" y="1819832"/>
                  </a:cubicBezTo>
                  <a:lnTo>
                    <a:pt x="25959" y="1819832"/>
                  </a:lnTo>
                  <a:cubicBezTo>
                    <a:pt x="19074" y="1819832"/>
                    <a:pt x="12471" y="1817097"/>
                    <a:pt x="7603" y="1812229"/>
                  </a:cubicBezTo>
                  <a:cubicBezTo>
                    <a:pt x="2735" y="1807360"/>
                    <a:pt x="0" y="1800758"/>
                    <a:pt x="0" y="1793873"/>
                  </a:cubicBezTo>
                  <a:lnTo>
                    <a:pt x="0" y="25959"/>
                  </a:lnTo>
                  <a:cubicBezTo>
                    <a:pt x="0" y="19074"/>
                    <a:pt x="2735" y="12471"/>
                    <a:pt x="7603" y="7603"/>
                  </a:cubicBezTo>
                  <a:cubicBezTo>
                    <a:pt x="12471" y="2735"/>
                    <a:pt x="19074" y="0"/>
                    <a:pt x="25959" y="0"/>
                  </a:cubicBezTo>
                  <a:close/>
                </a:path>
              </a:pathLst>
            </a:custGeom>
            <a:solidFill>
              <a:srgbClr val="FEBC59"/>
            </a:solidFill>
          </p:spPr>
        </p:sp>
        <p:sp>
          <p:nvSpPr>
            <p:cNvPr id="15" name="TextBox 7">
              <a:extLst>
                <a:ext uri="{FF2B5EF4-FFF2-40B4-BE49-F238E27FC236}">
                  <a16:creationId xmlns:a16="http://schemas.microsoft.com/office/drawing/2014/main" id="{CE426E84-E2FA-4145-8858-ECBDB23EA1E2}"/>
                </a:ext>
              </a:extLst>
            </p:cNvPr>
            <p:cNvSpPr txBox="1"/>
            <p:nvPr/>
          </p:nvSpPr>
          <p:spPr>
            <a:xfrm>
              <a:off x="0" y="-38100"/>
              <a:ext cx="4006000" cy="1857932"/>
            </a:xfrm>
            <a:prstGeom prst="rect">
              <a:avLst/>
            </a:prstGeom>
          </p:spPr>
          <p:txBody>
            <a:bodyPr lIns="50800" tIns="50800" rIns="50800" bIns="50800" rtlCol="0" anchor="ctr"/>
            <a:lstStyle/>
            <a:p>
              <a:pPr algn="ctr">
                <a:lnSpc>
                  <a:spcPts val="2659"/>
                </a:lnSpc>
              </a:pPr>
              <a:endParaRPr/>
            </a:p>
          </p:txBody>
        </p:sp>
      </p:grpSp>
      <p:sp>
        <p:nvSpPr>
          <p:cNvPr id="16" name="TextBox 15">
            <a:extLst>
              <a:ext uri="{FF2B5EF4-FFF2-40B4-BE49-F238E27FC236}">
                <a16:creationId xmlns:a16="http://schemas.microsoft.com/office/drawing/2014/main" id="{BDC5F959-4B8A-4C56-94F6-781F2EA42ADE}"/>
              </a:ext>
            </a:extLst>
          </p:cNvPr>
          <p:cNvSpPr txBox="1"/>
          <p:nvPr/>
        </p:nvSpPr>
        <p:spPr>
          <a:xfrm>
            <a:off x="1828800" y="8496300"/>
            <a:ext cx="14826757" cy="1077218"/>
          </a:xfrm>
          <a:prstGeom prst="rect">
            <a:avLst/>
          </a:prstGeom>
          <a:noFill/>
        </p:spPr>
        <p:txBody>
          <a:bodyPr wrap="square" rtlCol="0">
            <a:spAutoFit/>
          </a:bodyPr>
          <a:lstStyle/>
          <a:p>
            <a:r>
              <a:rPr lang="en-US" sz="3200" b="1" dirty="0">
                <a:latin typeface="Open Sans" panose="020B0604020202020204" charset="0"/>
                <a:ea typeface="Open Sans" panose="020B0604020202020204" charset="0"/>
                <a:cs typeface="Open Sans" panose="020B0604020202020204" charset="0"/>
              </a:rPr>
              <a:t>The Golden Rule of Bystander Intervention: Only intervene when it is safe to do so. </a:t>
            </a:r>
            <a:endParaRPr lang="en-IE" sz="3200" b="1" dirty="0">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5978967" y="7450718"/>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128523" y="-2807211"/>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587488" y="3307969"/>
            <a:ext cx="4015570" cy="1324359"/>
            <a:chOff x="0" y="0"/>
            <a:chExt cx="1057599" cy="348802"/>
          </a:xfrm>
        </p:grpSpPr>
        <p:sp>
          <p:nvSpPr>
            <p:cNvPr id="8" name="Freeform 8"/>
            <p:cNvSpPr/>
            <p:nvPr/>
          </p:nvSpPr>
          <p:spPr>
            <a:xfrm>
              <a:off x="0" y="0"/>
              <a:ext cx="1057599" cy="348802"/>
            </a:xfrm>
            <a:custGeom>
              <a:avLst/>
              <a:gdLst/>
              <a:ahLst/>
              <a:cxnLst/>
              <a:rect l="l" t="t" r="r" b="b"/>
              <a:pathLst>
                <a:path w="1057599" h="348802">
                  <a:moveTo>
                    <a:pt x="854399" y="0"/>
                  </a:moveTo>
                  <a:cubicBezTo>
                    <a:pt x="966623" y="0"/>
                    <a:pt x="1057599" y="78082"/>
                    <a:pt x="1057599" y="174401"/>
                  </a:cubicBezTo>
                  <a:cubicBezTo>
                    <a:pt x="1057599" y="270720"/>
                    <a:pt x="966623" y="348802"/>
                    <a:pt x="854399" y="348802"/>
                  </a:cubicBezTo>
                  <a:lnTo>
                    <a:pt x="203200" y="348802"/>
                  </a:lnTo>
                  <a:cubicBezTo>
                    <a:pt x="90976" y="348802"/>
                    <a:pt x="0" y="270720"/>
                    <a:pt x="0" y="174401"/>
                  </a:cubicBezTo>
                  <a:cubicBezTo>
                    <a:pt x="0" y="78082"/>
                    <a:pt x="90976" y="0"/>
                    <a:pt x="203200" y="0"/>
                  </a:cubicBezTo>
                  <a:close/>
                </a:path>
              </a:pathLst>
            </a:custGeom>
            <a:solidFill>
              <a:srgbClr val="FEBC59"/>
            </a:solidFill>
          </p:spPr>
        </p:sp>
        <p:sp>
          <p:nvSpPr>
            <p:cNvPr id="9" name="TextBox 9"/>
            <p:cNvSpPr txBox="1"/>
            <p:nvPr/>
          </p:nvSpPr>
          <p:spPr>
            <a:xfrm>
              <a:off x="0" y="-38100"/>
              <a:ext cx="1057599" cy="386902"/>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714138" y="3249091"/>
            <a:ext cx="4504554" cy="1383237"/>
            <a:chOff x="0" y="0"/>
            <a:chExt cx="1186385" cy="364309"/>
          </a:xfrm>
        </p:grpSpPr>
        <p:sp>
          <p:nvSpPr>
            <p:cNvPr id="11" name="Freeform 11"/>
            <p:cNvSpPr/>
            <p:nvPr/>
          </p:nvSpPr>
          <p:spPr>
            <a:xfrm>
              <a:off x="0" y="0"/>
              <a:ext cx="1186385" cy="364309"/>
            </a:xfrm>
            <a:custGeom>
              <a:avLst/>
              <a:gdLst/>
              <a:ahLst/>
              <a:cxnLst/>
              <a:rect l="l" t="t" r="r" b="b"/>
              <a:pathLst>
                <a:path w="1186385" h="364309">
                  <a:moveTo>
                    <a:pt x="983185" y="0"/>
                  </a:moveTo>
                  <a:cubicBezTo>
                    <a:pt x="1095409" y="0"/>
                    <a:pt x="1186385" y="81553"/>
                    <a:pt x="1186385" y="182155"/>
                  </a:cubicBezTo>
                  <a:cubicBezTo>
                    <a:pt x="1186385" y="282756"/>
                    <a:pt x="1095409" y="364309"/>
                    <a:pt x="983185" y="364309"/>
                  </a:cubicBezTo>
                  <a:lnTo>
                    <a:pt x="203200" y="364309"/>
                  </a:lnTo>
                  <a:cubicBezTo>
                    <a:pt x="90976" y="364309"/>
                    <a:pt x="0" y="282756"/>
                    <a:pt x="0" y="182155"/>
                  </a:cubicBezTo>
                  <a:cubicBezTo>
                    <a:pt x="0" y="81553"/>
                    <a:pt x="90976" y="0"/>
                    <a:pt x="203200" y="0"/>
                  </a:cubicBezTo>
                  <a:close/>
                </a:path>
              </a:pathLst>
            </a:custGeom>
            <a:solidFill>
              <a:srgbClr val="FEBC59"/>
            </a:solidFill>
          </p:spPr>
        </p:sp>
        <p:sp>
          <p:nvSpPr>
            <p:cNvPr id="12" name="TextBox 12"/>
            <p:cNvSpPr txBox="1"/>
            <p:nvPr/>
          </p:nvSpPr>
          <p:spPr>
            <a:xfrm>
              <a:off x="0" y="-38100"/>
              <a:ext cx="1186385" cy="40240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2428368" y="3249091"/>
            <a:ext cx="4070931" cy="1383237"/>
            <a:chOff x="0" y="0"/>
            <a:chExt cx="1072179" cy="364309"/>
          </a:xfrm>
        </p:grpSpPr>
        <p:sp>
          <p:nvSpPr>
            <p:cNvPr id="14" name="Freeform 14"/>
            <p:cNvSpPr/>
            <p:nvPr/>
          </p:nvSpPr>
          <p:spPr>
            <a:xfrm>
              <a:off x="0" y="0"/>
              <a:ext cx="1072179" cy="364309"/>
            </a:xfrm>
            <a:custGeom>
              <a:avLst/>
              <a:gdLst/>
              <a:ahLst/>
              <a:cxnLst/>
              <a:rect l="l" t="t" r="r" b="b"/>
              <a:pathLst>
                <a:path w="1072179" h="364309">
                  <a:moveTo>
                    <a:pt x="868979" y="0"/>
                  </a:moveTo>
                  <a:cubicBezTo>
                    <a:pt x="981203" y="0"/>
                    <a:pt x="1072179" y="81553"/>
                    <a:pt x="1072179" y="182155"/>
                  </a:cubicBezTo>
                  <a:cubicBezTo>
                    <a:pt x="1072179" y="282756"/>
                    <a:pt x="981203" y="364309"/>
                    <a:pt x="868979" y="364309"/>
                  </a:cubicBezTo>
                  <a:lnTo>
                    <a:pt x="203200" y="364309"/>
                  </a:lnTo>
                  <a:cubicBezTo>
                    <a:pt x="90976" y="364309"/>
                    <a:pt x="0" y="282756"/>
                    <a:pt x="0" y="182155"/>
                  </a:cubicBezTo>
                  <a:cubicBezTo>
                    <a:pt x="0" y="81553"/>
                    <a:pt x="90976" y="0"/>
                    <a:pt x="203200" y="0"/>
                  </a:cubicBezTo>
                  <a:close/>
                </a:path>
              </a:pathLst>
            </a:custGeom>
            <a:solidFill>
              <a:srgbClr val="FEBC59"/>
            </a:solidFill>
          </p:spPr>
        </p:sp>
        <p:sp>
          <p:nvSpPr>
            <p:cNvPr id="15" name="TextBox 15"/>
            <p:cNvSpPr txBox="1"/>
            <p:nvPr/>
          </p:nvSpPr>
          <p:spPr>
            <a:xfrm>
              <a:off x="0" y="-38100"/>
              <a:ext cx="1072179" cy="402409"/>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867267" y="5143500"/>
            <a:ext cx="3598854" cy="2905656"/>
          </a:xfrm>
          <a:custGeom>
            <a:avLst/>
            <a:gdLst/>
            <a:ahLst/>
            <a:cxnLst/>
            <a:rect l="l" t="t" r="r" b="b"/>
            <a:pathLst>
              <a:path w="3598854" h="2905656">
                <a:moveTo>
                  <a:pt x="0" y="0"/>
                </a:moveTo>
                <a:lnTo>
                  <a:pt x="3598854" y="0"/>
                </a:lnTo>
                <a:lnTo>
                  <a:pt x="3598854" y="2905656"/>
                </a:lnTo>
                <a:lnTo>
                  <a:pt x="0" y="29056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767886">
            <a:off x="6841847" y="5221251"/>
            <a:ext cx="4167603" cy="2356590"/>
          </a:xfrm>
          <a:custGeom>
            <a:avLst/>
            <a:gdLst/>
            <a:ahLst/>
            <a:cxnLst/>
            <a:rect l="l" t="t" r="r" b="b"/>
            <a:pathLst>
              <a:path w="4167603" h="2356590">
                <a:moveTo>
                  <a:pt x="0" y="0"/>
                </a:moveTo>
                <a:lnTo>
                  <a:pt x="4167603" y="0"/>
                </a:lnTo>
                <a:lnTo>
                  <a:pt x="4167603" y="2356590"/>
                </a:lnTo>
                <a:lnTo>
                  <a:pt x="0" y="23565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a:off x="12477401" y="5444724"/>
            <a:ext cx="3595544" cy="2856823"/>
          </a:xfrm>
          <a:custGeom>
            <a:avLst/>
            <a:gdLst/>
            <a:ahLst/>
            <a:cxnLst/>
            <a:rect l="l" t="t" r="r" b="b"/>
            <a:pathLst>
              <a:path w="3595544" h="2856823">
                <a:moveTo>
                  <a:pt x="0" y="0"/>
                </a:moveTo>
                <a:lnTo>
                  <a:pt x="3595544" y="0"/>
                </a:lnTo>
                <a:lnTo>
                  <a:pt x="3595544" y="2856823"/>
                </a:lnTo>
                <a:lnTo>
                  <a:pt x="0" y="28568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TextBox 19"/>
          <p:cNvSpPr txBox="1"/>
          <p:nvPr/>
        </p:nvSpPr>
        <p:spPr>
          <a:xfrm>
            <a:off x="7104851" y="3550451"/>
            <a:ext cx="3723130" cy="679425"/>
          </a:xfrm>
          <a:prstGeom prst="rect">
            <a:avLst/>
          </a:prstGeom>
        </p:spPr>
        <p:txBody>
          <a:bodyPr lIns="0" tIns="0" rIns="0" bIns="0" rtlCol="0" anchor="t">
            <a:spAutoFit/>
          </a:bodyPr>
          <a:lstStyle/>
          <a:p>
            <a:pPr algn="ctr">
              <a:lnSpc>
                <a:spcPts val="5599"/>
              </a:lnSpc>
            </a:pPr>
            <a:r>
              <a:rPr lang="en-US" sz="3999" b="1">
                <a:solidFill>
                  <a:srgbClr val="000000"/>
                </a:solidFill>
                <a:latin typeface="Open Sans Bold"/>
                <a:ea typeface="Open Sans Bold"/>
                <a:cs typeface="Open Sans Bold"/>
                <a:sym typeface="Open Sans Bold"/>
              </a:rPr>
              <a:t>Curiosity</a:t>
            </a:r>
          </a:p>
        </p:txBody>
      </p:sp>
      <p:sp>
        <p:nvSpPr>
          <p:cNvPr id="20" name="TextBox 20"/>
          <p:cNvSpPr txBox="1"/>
          <p:nvPr/>
        </p:nvSpPr>
        <p:spPr>
          <a:xfrm>
            <a:off x="4512237" y="1724421"/>
            <a:ext cx="9263525" cy="920116"/>
          </a:xfrm>
          <a:prstGeom prst="rect">
            <a:avLst/>
          </a:prstGeom>
        </p:spPr>
        <p:txBody>
          <a:bodyPr lIns="0" tIns="0" rIns="0" bIns="0" rtlCol="0" anchor="t">
            <a:spAutoFit/>
          </a:bodyPr>
          <a:lstStyle/>
          <a:p>
            <a:pPr algn="ctr">
              <a:lnSpc>
                <a:spcPts val="7559"/>
              </a:lnSpc>
            </a:pPr>
            <a:r>
              <a:rPr lang="en-US" sz="5399" b="1">
                <a:solidFill>
                  <a:srgbClr val="FFFFFF"/>
                </a:solidFill>
                <a:latin typeface="Open Sans Bold"/>
                <a:ea typeface="Open Sans Bold"/>
                <a:cs typeface="Open Sans Bold"/>
                <a:sym typeface="Open Sans Bold"/>
              </a:rPr>
              <a:t>3 C’S - CAUTIONARY STEPS</a:t>
            </a:r>
          </a:p>
        </p:txBody>
      </p:sp>
      <p:sp>
        <p:nvSpPr>
          <p:cNvPr id="21" name="TextBox 21"/>
          <p:cNvSpPr txBox="1"/>
          <p:nvPr/>
        </p:nvSpPr>
        <p:spPr>
          <a:xfrm>
            <a:off x="1724427" y="3550451"/>
            <a:ext cx="3741694" cy="679425"/>
          </a:xfrm>
          <a:prstGeom prst="rect">
            <a:avLst/>
          </a:prstGeom>
        </p:spPr>
        <p:txBody>
          <a:bodyPr lIns="0" tIns="0" rIns="0" bIns="0" rtlCol="0" anchor="t">
            <a:spAutoFit/>
          </a:bodyPr>
          <a:lstStyle/>
          <a:p>
            <a:pPr algn="ctr">
              <a:lnSpc>
                <a:spcPts val="5599"/>
              </a:lnSpc>
            </a:pPr>
            <a:r>
              <a:rPr lang="en-US" sz="3999" b="1">
                <a:solidFill>
                  <a:srgbClr val="000000"/>
                </a:solidFill>
                <a:latin typeface="Open Sans Bold"/>
                <a:ea typeface="Open Sans Bold"/>
                <a:cs typeface="Open Sans Bold"/>
                <a:sym typeface="Open Sans Bold"/>
              </a:rPr>
              <a:t>Calmness</a:t>
            </a:r>
          </a:p>
        </p:txBody>
      </p:sp>
      <p:sp>
        <p:nvSpPr>
          <p:cNvPr id="22" name="TextBox 22"/>
          <p:cNvSpPr txBox="1"/>
          <p:nvPr/>
        </p:nvSpPr>
        <p:spPr>
          <a:xfrm>
            <a:off x="12477401" y="3550451"/>
            <a:ext cx="3972864" cy="679425"/>
          </a:xfrm>
          <a:prstGeom prst="rect">
            <a:avLst/>
          </a:prstGeom>
        </p:spPr>
        <p:txBody>
          <a:bodyPr lIns="0" tIns="0" rIns="0" bIns="0" rtlCol="0" anchor="t">
            <a:spAutoFit/>
          </a:bodyPr>
          <a:lstStyle/>
          <a:p>
            <a:pPr algn="ctr">
              <a:lnSpc>
                <a:spcPts val="5599"/>
              </a:lnSpc>
            </a:pPr>
            <a:r>
              <a:rPr lang="en-US" sz="3999" b="1">
                <a:solidFill>
                  <a:srgbClr val="000000"/>
                </a:solidFill>
                <a:latin typeface="Open Sans Bold"/>
                <a:ea typeface="Open Sans Bold"/>
                <a:cs typeface="Open Sans Bold"/>
                <a:sym typeface="Open Sans Bold"/>
              </a:rPr>
              <a:t>Care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490070" y="1028700"/>
            <a:ext cx="17162844" cy="8229600"/>
            <a:chOff x="0" y="0"/>
            <a:chExt cx="4520255" cy="2167467"/>
          </a:xfrm>
        </p:grpSpPr>
        <p:sp>
          <p:nvSpPr>
            <p:cNvPr id="3" name="Freeform 3"/>
            <p:cNvSpPr/>
            <p:nvPr/>
          </p:nvSpPr>
          <p:spPr>
            <a:xfrm>
              <a:off x="0" y="0"/>
              <a:ext cx="4520255" cy="2167467"/>
            </a:xfrm>
            <a:custGeom>
              <a:avLst/>
              <a:gdLst/>
              <a:ahLst/>
              <a:cxnLst/>
              <a:rect l="l" t="t" r="r" b="b"/>
              <a:pathLst>
                <a:path w="4520255" h="2167467">
                  <a:moveTo>
                    <a:pt x="23005" y="0"/>
                  </a:moveTo>
                  <a:lnTo>
                    <a:pt x="4497250" y="0"/>
                  </a:lnTo>
                  <a:cubicBezTo>
                    <a:pt x="4509955" y="0"/>
                    <a:pt x="4520255" y="10300"/>
                    <a:pt x="4520255" y="23005"/>
                  </a:cubicBezTo>
                  <a:lnTo>
                    <a:pt x="4520255" y="2144461"/>
                  </a:lnTo>
                  <a:cubicBezTo>
                    <a:pt x="4520255" y="2150563"/>
                    <a:pt x="4517831" y="2156414"/>
                    <a:pt x="4513517" y="2160729"/>
                  </a:cubicBezTo>
                  <a:cubicBezTo>
                    <a:pt x="4509203" y="2165043"/>
                    <a:pt x="4503351" y="2167467"/>
                    <a:pt x="4497250" y="2167467"/>
                  </a:cubicBezTo>
                  <a:lnTo>
                    <a:pt x="23005" y="2167467"/>
                  </a:lnTo>
                  <a:cubicBezTo>
                    <a:pt x="16904" y="2167467"/>
                    <a:pt x="11052" y="2165043"/>
                    <a:pt x="6738" y="2160729"/>
                  </a:cubicBezTo>
                  <a:cubicBezTo>
                    <a:pt x="2424" y="2156414"/>
                    <a:pt x="0" y="2150563"/>
                    <a:pt x="0" y="2144461"/>
                  </a:cubicBezTo>
                  <a:lnTo>
                    <a:pt x="0" y="23005"/>
                  </a:lnTo>
                  <a:cubicBezTo>
                    <a:pt x="0" y="16904"/>
                    <a:pt x="2424" y="11052"/>
                    <a:pt x="6738" y="6738"/>
                  </a:cubicBezTo>
                  <a:cubicBezTo>
                    <a:pt x="11052" y="2424"/>
                    <a:pt x="16904" y="0"/>
                    <a:pt x="23005"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520255"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554809">
            <a:off x="-2494844" y="8256885"/>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6361525" y="-2333841"/>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512237" y="1676184"/>
            <a:ext cx="9263525" cy="920115"/>
          </a:xfrm>
          <a:prstGeom prst="rect">
            <a:avLst/>
          </a:prstGeom>
        </p:spPr>
        <p:txBody>
          <a:bodyPr lIns="0" tIns="0" rIns="0" bIns="0" rtlCol="0" anchor="t">
            <a:spAutoFit/>
          </a:bodyPr>
          <a:lstStyle/>
          <a:p>
            <a:pPr algn="ctr">
              <a:lnSpc>
                <a:spcPts val="7559"/>
              </a:lnSpc>
            </a:pPr>
            <a:r>
              <a:rPr lang="en-US" sz="5400" b="1">
                <a:solidFill>
                  <a:srgbClr val="FFFFFF"/>
                </a:solidFill>
                <a:latin typeface="Open Sans Bold"/>
                <a:ea typeface="Open Sans Bold"/>
                <a:cs typeface="Open Sans Bold"/>
                <a:sym typeface="Open Sans Bold"/>
              </a:rPr>
              <a:t>4 D’S - DECISION MAKING</a:t>
            </a:r>
          </a:p>
        </p:txBody>
      </p:sp>
      <p:grpSp>
        <p:nvGrpSpPr>
          <p:cNvPr id="8" name="Group 8"/>
          <p:cNvGrpSpPr/>
          <p:nvPr/>
        </p:nvGrpSpPr>
        <p:grpSpPr>
          <a:xfrm>
            <a:off x="996043" y="3536048"/>
            <a:ext cx="3551779" cy="1376017"/>
            <a:chOff x="-8601" y="-14436"/>
            <a:chExt cx="935448" cy="362408"/>
          </a:xfrm>
        </p:grpSpPr>
        <p:sp>
          <p:nvSpPr>
            <p:cNvPr id="9" name="Freeform 9"/>
            <p:cNvSpPr/>
            <p:nvPr/>
          </p:nvSpPr>
          <p:spPr>
            <a:xfrm>
              <a:off x="0" y="0"/>
              <a:ext cx="926847" cy="305258"/>
            </a:xfrm>
            <a:custGeom>
              <a:avLst/>
              <a:gdLst/>
              <a:ahLst/>
              <a:cxnLst/>
              <a:rect l="l" t="t" r="r" b="b"/>
              <a:pathLst>
                <a:path w="926847" h="305258">
                  <a:moveTo>
                    <a:pt x="723647" y="0"/>
                  </a:moveTo>
                  <a:cubicBezTo>
                    <a:pt x="835871" y="0"/>
                    <a:pt x="926847" y="68334"/>
                    <a:pt x="926847" y="152629"/>
                  </a:cubicBezTo>
                  <a:cubicBezTo>
                    <a:pt x="926847" y="236924"/>
                    <a:pt x="835871" y="305258"/>
                    <a:pt x="723647" y="305258"/>
                  </a:cubicBezTo>
                  <a:lnTo>
                    <a:pt x="203200" y="305258"/>
                  </a:lnTo>
                  <a:cubicBezTo>
                    <a:pt x="90976" y="305258"/>
                    <a:pt x="0" y="236924"/>
                    <a:pt x="0" y="152629"/>
                  </a:cubicBezTo>
                  <a:cubicBezTo>
                    <a:pt x="0" y="68334"/>
                    <a:pt x="90976" y="0"/>
                    <a:pt x="203200" y="0"/>
                  </a:cubicBezTo>
                  <a:close/>
                </a:path>
              </a:pathLst>
            </a:custGeom>
            <a:solidFill>
              <a:srgbClr val="FEBC59"/>
            </a:solidFill>
          </p:spPr>
        </p:sp>
        <p:sp>
          <p:nvSpPr>
            <p:cNvPr id="10" name="TextBox 10"/>
            <p:cNvSpPr txBox="1"/>
            <p:nvPr/>
          </p:nvSpPr>
          <p:spPr>
            <a:xfrm>
              <a:off x="-8601" y="-14436"/>
              <a:ext cx="926847" cy="362408"/>
            </a:xfrm>
            <a:prstGeom prst="rect">
              <a:avLst/>
            </a:prstGeom>
          </p:spPr>
          <p:txBody>
            <a:bodyPr lIns="50800" tIns="50800" rIns="50800" bIns="50800" rtlCol="0" anchor="ctr"/>
            <a:lstStyle/>
            <a:p>
              <a:pPr algn="ctr">
                <a:lnSpc>
                  <a:spcPts val="3919"/>
                </a:lnSpc>
              </a:pPr>
              <a:r>
                <a:rPr lang="en-US" sz="4000" b="1" dirty="0">
                  <a:solidFill>
                    <a:srgbClr val="000000"/>
                  </a:solidFill>
                  <a:latin typeface="Open Sans Bold"/>
                  <a:ea typeface="Open Sans Bold"/>
                  <a:cs typeface="Open Sans Bold"/>
                  <a:sym typeface="Open Sans Bold"/>
                </a:rPr>
                <a:t>DELEGATE</a:t>
              </a:r>
            </a:p>
          </p:txBody>
        </p:sp>
      </p:grpSp>
      <p:grpSp>
        <p:nvGrpSpPr>
          <p:cNvPr id="11" name="Group 11"/>
          <p:cNvGrpSpPr/>
          <p:nvPr/>
        </p:nvGrpSpPr>
        <p:grpSpPr>
          <a:xfrm>
            <a:off x="5150315" y="3480349"/>
            <a:ext cx="3527893" cy="1376017"/>
            <a:chOff x="-4221" y="-29106"/>
            <a:chExt cx="929157" cy="362408"/>
          </a:xfrm>
        </p:grpSpPr>
        <p:sp>
          <p:nvSpPr>
            <p:cNvPr id="12" name="Freeform 12"/>
            <p:cNvSpPr/>
            <p:nvPr/>
          </p:nvSpPr>
          <p:spPr>
            <a:xfrm>
              <a:off x="-1911" y="3709"/>
              <a:ext cx="926847" cy="305258"/>
            </a:xfrm>
            <a:custGeom>
              <a:avLst/>
              <a:gdLst/>
              <a:ahLst/>
              <a:cxnLst/>
              <a:rect l="l" t="t" r="r" b="b"/>
              <a:pathLst>
                <a:path w="926847" h="305258">
                  <a:moveTo>
                    <a:pt x="723647" y="0"/>
                  </a:moveTo>
                  <a:cubicBezTo>
                    <a:pt x="835871" y="0"/>
                    <a:pt x="926847" y="68334"/>
                    <a:pt x="926847" y="152629"/>
                  </a:cubicBezTo>
                  <a:cubicBezTo>
                    <a:pt x="926847" y="236924"/>
                    <a:pt x="835871" y="305258"/>
                    <a:pt x="723647" y="305258"/>
                  </a:cubicBezTo>
                  <a:lnTo>
                    <a:pt x="203200" y="305258"/>
                  </a:lnTo>
                  <a:cubicBezTo>
                    <a:pt x="90976" y="305258"/>
                    <a:pt x="0" y="236924"/>
                    <a:pt x="0" y="152629"/>
                  </a:cubicBezTo>
                  <a:cubicBezTo>
                    <a:pt x="0" y="68334"/>
                    <a:pt x="90976" y="0"/>
                    <a:pt x="203200" y="0"/>
                  </a:cubicBezTo>
                  <a:close/>
                </a:path>
              </a:pathLst>
            </a:custGeom>
            <a:solidFill>
              <a:srgbClr val="FEBC59"/>
            </a:solidFill>
          </p:spPr>
        </p:sp>
        <p:sp>
          <p:nvSpPr>
            <p:cNvPr id="13" name="TextBox 13"/>
            <p:cNvSpPr txBox="1"/>
            <p:nvPr/>
          </p:nvSpPr>
          <p:spPr>
            <a:xfrm>
              <a:off x="-4221" y="-29106"/>
              <a:ext cx="926847" cy="362408"/>
            </a:xfrm>
            <a:prstGeom prst="rect">
              <a:avLst/>
            </a:prstGeom>
          </p:spPr>
          <p:txBody>
            <a:bodyPr lIns="50800" tIns="50800" rIns="50800" bIns="50800" rtlCol="0" anchor="ctr"/>
            <a:lstStyle/>
            <a:p>
              <a:pPr algn="ctr">
                <a:lnSpc>
                  <a:spcPts val="3919"/>
                </a:lnSpc>
              </a:pPr>
              <a:r>
                <a:rPr lang="en-US" sz="4000" b="1" dirty="0">
                  <a:solidFill>
                    <a:srgbClr val="000000"/>
                  </a:solidFill>
                  <a:latin typeface="Open Sans Bold"/>
                  <a:ea typeface="Open Sans Bold"/>
                  <a:cs typeface="Open Sans Bold"/>
                  <a:sym typeface="Open Sans Bold"/>
                </a:rPr>
                <a:t>DISTRACT</a:t>
              </a:r>
            </a:p>
          </p:txBody>
        </p:sp>
      </p:grpSp>
      <p:grpSp>
        <p:nvGrpSpPr>
          <p:cNvPr id="14" name="Group 14"/>
          <p:cNvGrpSpPr/>
          <p:nvPr/>
        </p:nvGrpSpPr>
        <p:grpSpPr>
          <a:xfrm>
            <a:off x="9304588" y="3496447"/>
            <a:ext cx="3557865" cy="1376017"/>
            <a:chOff x="0" y="-24866"/>
            <a:chExt cx="937051" cy="362408"/>
          </a:xfrm>
        </p:grpSpPr>
        <p:sp>
          <p:nvSpPr>
            <p:cNvPr id="15" name="Freeform 15"/>
            <p:cNvSpPr/>
            <p:nvPr/>
          </p:nvSpPr>
          <p:spPr>
            <a:xfrm>
              <a:off x="0" y="0"/>
              <a:ext cx="926847" cy="305258"/>
            </a:xfrm>
            <a:custGeom>
              <a:avLst/>
              <a:gdLst/>
              <a:ahLst/>
              <a:cxnLst/>
              <a:rect l="l" t="t" r="r" b="b"/>
              <a:pathLst>
                <a:path w="926847" h="305258">
                  <a:moveTo>
                    <a:pt x="723647" y="0"/>
                  </a:moveTo>
                  <a:cubicBezTo>
                    <a:pt x="835871" y="0"/>
                    <a:pt x="926847" y="68334"/>
                    <a:pt x="926847" y="152629"/>
                  </a:cubicBezTo>
                  <a:cubicBezTo>
                    <a:pt x="926847" y="236924"/>
                    <a:pt x="835871" y="305258"/>
                    <a:pt x="723647" y="305258"/>
                  </a:cubicBezTo>
                  <a:lnTo>
                    <a:pt x="203200" y="305258"/>
                  </a:lnTo>
                  <a:cubicBezTo>
                    <a:pt x="90976" y="305258"/>
                    <a:pt x="0" y="236924"/>
                    <a:pt x="0" y="152629"/>
                  </a:cubicBezTo>
                  <a:cubicBezTo>
                    <a:pt x="0" y="68334"/>
                    <a:pt x="90976" y="0"/>
                    <a:pt x="203200" y="0"/>
                  </a:cubicBezTo>
                  <a:close/>
                </a:path>
              </a:pathLst>
            </a:custGeom>
            <a:solidFill>
              <a:srgbClr val="FEBC59"/>
            </a:solidFill>
          </p:spPr>
        </p:sp>
        <p:sp>
          <p:nvSpPr>
            <p:cNvPr id="16" name="TextBox 16"/>
            <p:cNvSpPr txBox="1"/>
            <p:nvPr/>
          </p:nvSpPr>
          <p:spPr>
            <a:xfrm>
              <a:off x="10204" y="-24866"/>
              <a:ext cx="926847" cy="362408"/>
            </a:xfrm>
            <a:prstGeom prst="rect">
              <a:avLst/>
            </a:prstGeom>
          </p:spPr>
          <p:txBody>
            <a:bodyPr lIns="50800" tIns="50800" rIns="50800" bIns="50800" rtlCol="0" anchor="ctr"/>
            <a:lstStyle/>
            <a:p>
              <a:pPr algn="ctr">
                <a:lnSpc>
                  <a:spcPts val="3919"/>
                </a:lnSpc>
              </a:pPr>
              <a:r>
                <a:rPr lang="en-US" sz="4000" b="1" dirty="0">
                  <a:solidFill>
                    <a:srgbClr val="000000"/>
                  </a:solidFill>
                  <a:latin typeface="Open Sans Bold"/>
                  <a:ea typeface="Open Sans Bold"/>
                  <a:cs typeface="Open Sans Bold"/>
                  <a:sym typeface="Open Sans Bold"/>
                </a:rPr>
                <a:t>DIRECT</a:t>
              </a:r>
            </a:p>
          </p:txBody>
        </p:sp>
      </p:grpSp>
      <p:grpSp>
        <p:nvGrpSpPr>
          <p:cNvPr id="17" name="Group 17"/>
          <p:cNvGrpSpPr/>
          <p:nvPr/>
        </p:nvGrpSpPr>
        <p:grpSpPr>
          <a:xfrm>
            <a:off x="13442835" y="3524992"/>
            <a:ext cx="3519122" cy="1376017"/>
            <a:chOff x="0" y="-17348"/>
            <a:chExt cx="926847" cy="362408"/>
          </a:xfrm>
        </p:grpSpPr>
        <p:sp>
          <p:nvSpPr>
            <p:cNvPr id="18" name="Freeform 18"/>
            <p:cNvSpPr/>
            <p:nvPr/>
          </p:nvSpPr>
          <p:spPr>
            <a:xfrm>
              <a:off x="0" y="0"/>
              <a:ext cx="926847" cy="305258"/>
            </a:xfrm>
            <a:custGeom>
              <a:avLst/>
              <a:gdLst/>
              <a:ahLst/>
              <a:cxnLst/>
              <a:rect l="l" t="t" r="r" b="b"/>
              <a:pathLst>
                <a:path w="926847" h="305258">
                  <a:moveTo>
                    <a:pt x="723647" y="0"/>
                  </a:moveTo>
                  <a:cubicBezTo>
                    <a:pt x="835871" y="0"/>
                    <a:pt x="926847" y="68334"/>
                    <a:pt x="926847" y="152629"/>
                  </a:cubicBezTo>
                  <a:cubicBezTo>
                    <a:pt x="926847" y="236924"/>
                    <a:pt x="835871" y="305258"/>
                    <a:pt x="723647" y="305258"/>
                  </a:cubicBezTo>
                  <a:lnTo>
                    <a:pt x="203200" y="305258"/>
                  </a:lnTo>
                  <a:cubicBezTo>
                    <a:pt x="90976" y="305258"/>
                    <a:pt x="0" y="236924"/>
                    <a:pt x="0" y="152629"/>
                  </a:cubicBezTo>
                  <a:cubicBezTo>
                    <a:pt x="0" y="68334"/>
                    <a:pt x="90976" y="0"/>
                    <a:pt x="203200" y="0"/>
                  </a:cubicBezTo>
                  <a:close/>
                </a:path>
              </a:pathLst>
            </a:custGeom>
            <a:solidFill>
              <a:srgbClr val="FEBC59"/>
            </a:solidFill>
          </p:spPr>
        </p:sp>
        <p:sp>
          <p:nvSpPr>
            <p:cNvPr id="19" name="TextBox 19"/>
            <p:cNvSpPr txBox="1"/>
            <p:nvPr/>
          </p:nvSpPr>
          <p:spPr>
            <a:xfrm>
              <a:off x="0" y="-17348"/>
              <a:ext cx="926847" cy="362408"/>
            </a:xfrm>
            <a:prstGeom prst="rect">
              <a:avLst/>
            </a:prstGeom>
          </p:spPr>
          <p:txBody>
            <a:bodyPr lIns="50800" tIns="50800" rIns="50800" bIns="50800" rtlCol="0" anchor="ctr"/>
            <a:lstStyle/>
            <a:p>
              <a:pPr algn="ctr">
                <a:lnSpc>
                  <a:spcPts val="3919"/>
                </a:lnSpc>
              </a:pPr>
              <a:r>
                <a:rPr lang="en-US" sz="4000" b="1" dirty="0">
                  <a:solidFill>
                    <a:srgbClr val="000000"/>
                  </a:solidFill>
                  <a:latin typeface="Open Sans Bold"/>
                  <a:ea typeface="Open Sans Bold"/>
                  <a:cs typeface="Open Sans Bold"/>
                  <a:sym typeface="Open Sans Bold"/>
                </a:rPr>
                <a:t>DELAY</a:t>
              </a:r>
            </a:p>
          </p:txBody>
        </p:sp>
      </p:grpSp>
      <p:sp>
        <p:nvSpPr>
          <p:cNvPr id="20" name="TextBox 20"/>
          <p:cNvSpPr txBox="1"/>
          <p:nvPr/>
        </p:nvSpPr>
        <p:spPr>
          <a:xfrm>
            <a:off x="1157490" y="4962842"/>
            <a:ext cx="7021008" cy="2976369"/>
          </a:xfrm>
          <a:prstGeom prst="rect">
            <a:avLst/>
          </a:prstGeom>
        </p:spPr>
        <p:txBody>
          <a:bodyPr lIns="0" tIns="0" rIns="0" bIns="0" rtlCol="0" anchor="t">
            <a:spAutoFit/>
          </a:bodyPr>
          <a:lstStyle/>
          <a:p>
            <a:pPr algn="ctr">
              <a:lnSpc>
                <a:spcPts val="2659"/>
              </a:lnSpc>
            </a:pPr>
            <a:endParaRPr/>
          </a:p>
          <a:p>
            <a:pPr marL="647700" lvl="1" indent="-323850" algn="l">
              <a:lnSpc>
                <a:spcPts val="4200"/>
              </a:lnSpc>
              <a:buFont typeface="Arial"/>
              <a:buChar char="•"/>
            </a:pPr>
            <a:r>
              <a:rPr lang="en-US" sz="3000">
                <a:solidFill>
                  <a:srgbClr val="FFFFFF"/>
                </a:solidFill>
                <a:latin typeface="Open Sans"/>
                <a:ea typeface="Open Sans"/>
                <a:cs typeface="Open Sans"/>
                <a:sym typeface="Open Sans"/>
              </a:rPr>
              <a:t>Your environment</a:t>
            </a:r>
          </a:p>
          <a:p>
            <a:pPr marL="647700" lvl="1" indent="-323850" algn="l">
              <a:lnSpc>
                <a:spcPts val="4200"/>
              </a:lnSpc>
              <a:buFont typeface="Arial"/>
              <a:buChar char="•"/>
            </a:pPr>
            <a:r>
              <a:rPr lang="en-US" sz="3000">
                <a:solidFill>
                  <a:srgbClr val="FFFFFF"/>
                </a:solidFill>
                <a:latin typeface="Open Sans"/>
                <a:ea typeface="Open Sans"/>
                <a:cs typeface="Open Sans"/>
                <a:sym typeface="Open Sans"/>
              </a:rPr>
              <a:t>Your capacity to help</a:t>
            </a:r>
          </a:p>
          <a:p>
            <a:pPr marL="647700" lvl="1" indent="-323850" algn="l">
              <a:lnSpc>
                <a:spcPts val="4200"/>
              </a:lnSpc>
              <a:buFont typeface="Arial"/>
              <a:buChar char="•"/>
            </a:pPr>
            <a:r>
              <a:rPr lang="en-US" sz="3000">
                <a:solidFill>
                  <a:srgbClr val="FFFFFF"/>
                </a:solidFill>
                <a:latin typeface="Open Sans"/>
                <a:ea typeface="Open Sans"/>
                <a:cs typeface="Open Sans"/>
                <a:sym typeface="Open Sans"/>
              </a:rPr>
              <a:t>The number of bystanders present</a:t>
            </a:r>
          </a:p>
          <a:p>
            <a:pPr marL="647700" lvl="1" indent="-323850" algn="l">
              <a:lnSpc>
                <a:spcPts val="4200"/>
              </a:lnSpc>
              <a:buFont typeface="Arial"/>
              <a:buChar char="•"/>
            </a:pPr>
            <a:r>
              <a:rPr lang="en-US" sz="3000">
                <a:solidFill>
                  <a:srgbClr val="FFFFFF"/>
                </a:solidFill>
                <a:latin typeface="Open Sans"/>
                <a:ea typeface="Open Sans"/>
                <a:cs typeface="Open Sans"/>
                <a:sym typeface="Open Sans"/>
              </a:rPr>
              <a:t>The identity of the perpetrator</a:t>
            </a:r>
          </a:p>
          <a:p>
            <a:pPr marL="647700" lvl="1" indent="-323850" algn="l">
              <a:lnSpc>
                <a:spcPts val="4200"/>
              </a:lnSpc>
              <a:buFont typeface="Arial"/>
              <a:buChar char="•"/>
            </a:pPr>
            <a:r>
              <a:rPr lang="en-US" sz="3000">
                <a:solidFill>
                  <a:srgbClr val="FFFFFF"/>
                </a:solidFill>
                <a:latin typeface="Open Sans"/>
                <a:ea typeface="Open Sans"/>
                <a:cs typeface="Open Sans"/>
                <a:sym typeface="Open Sans"/>
              </a:rPr>
              <a:t>The influence of alcohol/ drugs</a:t>
            </a:r>
          </a:p>
        </p:txBody>
      </p:sp>
      <p:sp>
        <p:nvSpPr>
          <p:cNvPr id="21" name="TextBox 21"/>
          <p:cNvSpPr txBox="1"/>
          <p:nvPr/>
        </p:nvSpPr>
        <p:spPr>
          <a:xfrm>
            <a:off x="8553290" y="5384177"/>
            <a:ext cx="8408667" cy="2648074"/>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FFFFFF"/>
                </a:solidFill>
                <a:latin typeface="Open Sans"/>
                <a:ea typeface="Open Sans"/>
                <a:cs typeface="Open Sans"/>
                <a:sym typeface="Open Sans"/>
              </a:rPr>
              <a:t>The reaction of the target</a:t>
            </a:r>
          </a:p>
          <a:p>
            <a:pPr marL="647700" lvl="1" indent="-323850" algn="l">
              <a:lnSpc>
                <a:spcPts val="4200"/>
              </a:lnSpc>
              <a:spcBef>
                <a:spcPct val="0"/>
              </a:spcBef>
              <a:buFont typeface="Arial"/>
              <a:buChar char="•"/>
            </a:pPr>
            <a:r>
              <a:rPr lang="en-US" sz="3000">
                <a:solidFill>
                  <a:srgbClr val="FFFFFF"/>
                </a:solidFill>
                <a:latin typeface="Open Sans"/>
                <a:ea typeface="Open Sans"/>
                <a:cs typeface="Open Sans"/>
                <a:sym typeface="Open Sans"/>
              </a:rPr>
              <a:t>Your relationship to the target/perpetrator</a:t>
            </a:r>
          </a:p>
          <a:p>
            <a:pPr marL="647700" lvl="1" indent="-323850" algn="l">
              <a:lnSpc>
                <a:spcPts val="4200"/>
              </a:lnSpc>
              <a:spcBef>
                <a:spcPct val="0"/>
              </a:spcBef>
              <a:buFont typeface="Arial"/>
              <a:buChar char="•"/>
            </a:pPr>
            <a:r>
              <a:rPr lang="en-US" sz="3000">
                <a:solidFill>
                  <a:srgbClr val="FFFFFF"/>
                </a:solidFill>
                <a:latin typeface="Open Sans"/>
                <a:ea typeface="Open Sans"/>
                <a:cs typeface="Open Sans"/>
                <a:sym typeface="Open Sans"/>
              </a:rPr>
              <a:t>The type of behaviours/actions occuring</a:t>
            </a:r>
          </a:p>
          <a:p>
            <a:pPr marL="647700" lvl="1" indent="-323850" algn="l">
              <a:lnSpc>
                <a:spcPts val="4200"/>
              </a:lnSpc>
              <a:spcBef>
                <a:spcPct val="0"/>
              </a:spcBef>
              <a:buFont typeface="Arial"/>
              <a:buChar char="•"/>
            </a:pPr>
            <a:r>
              <a:rPr lang="en-US" sz="3000">
                <a:solidFill>
                  <a:srgbClr val="FFFFFF"/>
                </a:solidFill>
                <a:latin typeface="Open Sans"/>
                <a:ea typeface="Open Sans"/>
                <a:cs typeface="Open Sans"/>
                <a:sym typeface="Open Sans"/>
              </a:rPr>
              <a:t>Your confidence to intervene</a:t>
            </a:r>
          </a:p>
          <a:p>
            <a:pPr marL="647700" lvl="1" indent="-323850" algn="l">
              <a:lnSpc>
                <a:spcPts val="4200"/>
              </a:lnSpc>
              <a:spcBef>
                <a:spcPct val="0"/>
              </a:spcBef>
              <a:buFont typeface="Arial"/>
              <a:buChar char="•"/>
            </a:pPr>
            <a:r>
              <a:rPr lang="en-US" sz="3000">
                <a:solidFill>
                  <a:srgbClr val="FFFFFF"/>
                </a:solidFill>
                <a:latin typeface="Open Sans"/>
                <a:ea typeface="Open Sans"/>
                <a:cs typeface="Open Sans"/>
                <a:sym typeface="Open Sans"/>
              </a:rPr>
              <a:t>Your own identity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23093"/>
            <a:ext cx="16230600" cy="7235207"/>
            <a:chOff x="0" y="0"/>
            <a:chExt cx="4274726" cy="1905569"/>
          </a:xfrm>
        </p:grpSpPr>
        <p:sp>
          <p:nvSpPr>
            <p:cNvPr id="3" name="Freeform 3"/>
            <p:cNvSpPr/>
            <p:nvPr/>
          </p:nvSpPr>
          <p:spPr>
            <a:xfrm>
              <a:off x="0" y="0"/>
              <a:ext cx="4274726" cy="1905569"/>
            </a:xfrm>
            <a:custGeom>
              <a:avLst/>
              <a:gdLst/>
              <a:ahLst/>
              <a:cxnLst/>
              <a:rect l="l" t="t" r="r" b="b"/>
              <a:pathLst>
                <a:path w="4274726" h="1905569">
                  <a:moveTo>
                    <a:pt x="24327" y="0"/>
                  </a:moveTo>
                  <a:lnTo>
                    <a:pt x="4250399" y="0"/>
                  </a:lnTo>
                  <a:cubicBezTo>
                    <a:pt x="4263834" y="0"/>
                    <a:pt x="4274726" y="10891"/>
                    <a:pt x="4274726" y="24327"/>
                  </a:cubicBezTo>
                  <a:lnTo>
                    <a:pt x="4274726" y="1881242"/>
                  </a:lnTo>
                  <a:cubicBezTo>
                    <a:pt x="4274726" y="1887694"/>
                    <a:pt x="4272163" y="1893881"/>
                    <a:pt x="4267601" y="1898444"/>
                  </a:cubicBezTo>
                  <a:cubicBezTo>
                    <a:pt x="4263039" y="1903006"/>
                    <a:pt x="4256851" y="1905569"/>
                    <a:pt x="4250399" y="1905569"/>
                  </a:cubicBezTo>
                  <a:lnTo>
                    <a:pt x="24327" y="1905569"/>
                  </a:lnTo>
                  <a:cubicBezTo>
                    <a:pt x="10891" y="1905569"/>
                    <a:pt x="0" y="1894677"/>
                    <a:pt x="0" y="1881242"/>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194366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5704750" y="7409285"/>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177390" y="-2091707"/>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675559" y="2443583"/>
            <a:ext cx="14936882" cy="6318027"/>
          </a:xfrm>
          <a:prstGeom prst="rect">
            <a:avLst/>
          </a:prstGeom>
        </p:spPr>
        <p:txBody>
          <a:bodyPr lIns="0" tIns="0" rIns="0" bIns="0" rtlCol="0" anchor="t">
            <a:spAutoFit/>
          </a:bodyPr>
          <a:lstStyle/>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Can someone else around assist you? </a:t>
            </a:r>
          </a:p>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Is there someone in a position of authority who can help?</a:t>
            </a:r>
          </a:p>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Can someone monitor the situation while you intervene?</a:t>
            </a:r>
          </a:p>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When you Delegate someone to help you, try to tell them as clearly as possible what you’re witnessing and how you’d like them to help. </a:t>
            </a:r>
          </a:p>
          <a:p>
            <a:pPr algn="ctr">
              <a:lnSpc>
                <a:spcPts val="5599"/>
              </a:lnSpc>
              <a:spcBef>
                <a:spcPct val="0"/>
              </a:spcBef>
            </a:pPr>
            <a:endParaRPr lang="en-US" sz="3999" b="1">
              <a:solidFill>
                <a:srgbClr val="FFFFFF"/>
              </a:solidFill>
              <a:latin typeface="Open Sans Bold"/>
              <a:ea typeface="Open Sans Bold"/>
              <a:cs typeface="Open Sans Bold"/>
              <a:sym typeface="Open Sans Bold"/>
            </a:endParaRPr>
          </a:p>
        </p:txBody>
      </p:sp>
      <p:sp>
        <p:nvSpPr>
          <p:cNvPr id="8" name="TextBox 8"/>
          <p:cNvSpPr txBox="1"/>
          <p:nvPr/>
        </p:nvSpPr>
        <p:spPr>
          <a:xfrm>
            <a:off x="4048382" y="503668"/>
            <a:ext cx="10191236" cy="887145"/>
          </a:xfrm>
          <a:prstGeom prst="rect">
            <a:avLst/>
          </a:prstGeom>
        </p:spPr>
        <p:txBody>
          <a:bodyPr wrap="square" lIns="0" tIns="0" rIns="0" bIns="0" rtlCol="0" anchor="t">
            <a:spAutoFit/>
          </a:bodyPr>
          <a:lstStyle/>
          <a:p>
            <a:pPr algn="ctr">
              <a:lnSpc>
                <a:spcPts val="7279"/>
              </a:lnSpc>
            </a:pPr>
            <a:r>
              <a:rPr lang="en-US" sz="5199" b="1" dirty="0">
                <a:solidFill>
                  <a:srgbClr val="FFFFFF"/>
                </a:solidFill>
                <a:latin typeface="Canva Sans Bold"/>
                <a:ea typeface="Canva Sans Bold"/>
                <a:cs typeface="Canva Sans Bold"/>
                <a:sym typeface="Canva Sans Bold"/>
              </a:rPr>
              <a:t>Delegate Responsibility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23093"/>
            <a:ext cx="16230600" cy="7235207"/>
            <a:chOff x="0" y="0"/>
            <a:chExt cx="4274726" cy="1905569"/>
          </a:xfrm>
        </p:grpSpPr>
        <p:sp>
          <p:nvSpPr>
            <p:cNvPr id="3" name="Freeform 3"/>
            <p:cNvSpPr/>
            <p:nvPr/>
          </p:nvSpPr>
          <p:spPr>
            <a:xfrm>
              <a:off x="0" y="0"/>
              <a:ext cx="4274726" cy="1905569"/>
            </a:xfrm>
            <a:custGeom>
              <a:avLst/>
              <a:gdLst/>
              <a:ahLst/>
              <a:cxnLst/>
              <a:rect l="l" t="t" r="r" b="b"/>
              <a:pathLst>
                <a:path w="4274726" h="1905569">
                  <a:moveTo>
                    <a:pt x="24327" y="0"/>
                  </a:moveTo>
                  <a:lnTo>
                    <a:pt x="4250399" y="0"/>
                  </a:lnTo>
                  <a:cubicBezTo>
                    <a:pt x="4263834" y="0"/>
                    <a:pt x="4274726" y="10891"/>
                    <a:pt x="4274726" y="24327"/>
                  </a:cubicBezTo>
                  <a:lnTo>
                    <a:pt x="4274726" y="1881242"/>
                  </a:lnTo>
                  <a:cubicBezTo>
                    <a:pt x="4274726" y="1887694"/>
                    <a:pt x="4272163" y="1893881"/>
                    <a:pt x="4267601" y="1898444"/>
                  </a:cubicBezTo>
                  <a:cubicBezTo>
                    <a:pt x="4263039" y="1903006"/>
                    <a:pt x="4256851" y="1905569"/>
                    <a:pt x="4250399" y="1905569"/>
                  </a:cubicBezTo>
                  <a:lnTo>
                    <a:pt x="24327" y="1905569"/>
                  </a:lnTo>
                  <a:cubicBezTo>
                    <a:pt x="10891" y="1905569"/>
                    <a:pt x="0" y="1894677"/>
                    <a:pt x="0" y="1881242"/>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194366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5704750" y="7409285"/>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177390" y="-2091707"/>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675559" y="2795996"/>
            <a:ext cx="14936882" cy="5613201"/>
          </a:xfrm>
          <a:prstGeom prst="rect">
            <a:avLst/>
          </a:prstGeom>
        </p:spPr>
        <p:txBody>
          <a:bodyPr lIns="0" tIns="0" rIns="0" bIns="0" rtlCol="0" anchor="t">
            <a:spAutoFit/>
          </a:bodyPr>
          <a:lstStyle/>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The goal of this tactic is to safely remove the person being harmed from the situation. </a:t>
            </a:r>
          </a:p>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Engage directly with the perpetrator and/or the person being harassed – this may depend on your relationship to the perpetrator/target.</a:t>
            </a:r>
          </a:p>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Talk about anything other than the harassment!</a:t>
            </a:r>
          </a:p>
          <a:p>
            <a:pPr marL="863599" lvl="1" indent="-431800" algn="l">
              <a:lnSpc>
                <a:spcPts val="5599"/>
              </a:lnSpc>
              <a:spcBef>
                <a:spcPct val="0"/>
              </a:spcBef>
              <a:buFont typeface="Arial"/>
              <a:buChar char="•"/>
            </a:pPr>
            <a:r>
              <a:rPr lang="en-US" sz="3999" b="1">
                <a:solidFill>
                  <a:srgbClr val="FFFFFF"/>
                </a:solidFill>
                <a:latin typeface="Open Sans Bold"/>
                <a:ea typeface="Open Sans Bold"/>
                <a:cs typeface="Open Sans Bold"/>
                <a:sym typeface="Open Sans Bold"/>
              </a:rPr>
              <a:t>Ask for the time, directions, someone to accompany you to the bathroom.</a:t>
            </a:r>
          </a:p>
        </p:txBody>
      </p:sp>
      <p:sp>
        <p:nvSpPr>
          <p:cNvPr id="8" name="TextBox 8"/>
          <p:cNvSpPr txBox="1"/>
          <p:nvPr/>
        </p:nvSpPr>
        <p:spPr>
          <a:xfrm>
            <a:off x="5417092" y="585127"/>
            <a:ext cx="7453815" cy="887145"/>
          </a:xfrm>
          <a:prstGeom prst="rect">
            <a:avLst/>
          </a:prstGeom>
        </p:spPr>
        <p:txBody>
          <a:bodyPr wrap="square" lIns="0" tIns="0" rIns="0" bIns="0" rtlCol="0" anchor="t">
            <a:spAutoFit/>
          </a:bodyPr>
          <a:lstStyle/>
          <a:p>
            <a:pPr algn="ctr">
              <a:lnSpc>
                <a:spcPts val="7279"/>
              </a:lnSpc>
            </a:pPr>
            <a:r>
              <a:rPr lang="en-US" sz="5199" b="1" dirty="0">
                <a:solidFill>
                  <a:srgbClr val="FFFFFF"/>
                </a:solidFill>
                <a:latin typeface="Canva Sans Bold"/>
                <a:ea typeface="Canva Sans Bold"/>
                <a:cs typeface="Canva Sans Bold"/>
                <a:sym typeface="Canva Sans Bold"/>
              </a:rPr>
              <a:t>Cause a Distraction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23093"/>
            <a:ext cx="16230600" cy="7235207"/>
            <a:chOff x="0" y="0"/>
            <a:chExt cx="4274726" cy="1905569"/>
          </a:xfrm>
        </p:grpSpPr>
        <p:sp>
          <p:nvSpPr>
            <p:cNvPr id="3" name="Freeform 3"/>
            <p:cNvSpPr/>
            <p:nvPr/>
          </p:nvSpPr>
          <p:spPr>
            <a:xfrm>
              <a:off x="0" y="0"/>
              <a:ext cx="4274726" cy="1905569"/>
            </a:xfrm>
            <a:custGeom>
              <a:avLst/>
              <a:gdLst/>
              <a:ahLst/>
              <a:cxnLst/>
              <a:rect l="l" t="t" r="r" b="b"/>
              <a:pathLst>
                <a:path w="4274726" h="1905569">
                  <a:moveTo>
                    <a:pt x="24327" y="0"/>
                  </a:moveTo>
                  <a:lnTo>
                    <a:pt x="4250399" y="0"/>
                  </a:lnTo>
                  <a:cubicBezTo>
                    <a:pt x="4263834" y="0"/>
                    <a:pt x="4274726" y="10891"/>
                    <a:pt x="4274726" y="24327"/>
                  </a:cubicBezTo>
                  <a:lnTo>
                    <a:pt x="4274726" y="1881242"/>
                  </a:lnTo>
                  <a:cubicBezTo>
                    <a:pt x="4274726" y="1887694"/>
                    <a:pt x="4272163" y="1893881"/>
                    <a:pt x="4267601" y="1898444"/>
                  </a:cubicBezTo>
                  <a:cubicBezTo>
                    <a:pt x="4263039" y="1903006"/>
                    <a:pt x="4256851" y="1905569"/>
                    <a:pt x="4250399" y="1905569"/>
                  </a:cubicBezTo>
                  <a:lnTo>
                    <a:pt x="24327" y="1905569"/>
                  </a:lnTo>
                  <a:cubicBezTo>
                    <a:pt x="10891" y="1905569"/>
                    <a:pt x="0" y="1894677"/>
                    <a:pt x="0" y="1881242"/>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194366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5704750" y="7409285"/>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177390" y="-2091707"/>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168004" y="2671465"/>
            <a:ext cx="15289063" cy="5613201"/>
          </a:xfrm>
          <a:prstGeom prst="rect">
            <a:avLst/>
          </a:prstGeom>
        </p:spPr>
        <p:txBody>
          <a:bodyPr lIns="0" tIns="0" rIns="0" bIns="0" rtlCol="0" anchor="t">
            <a:spAutoFit/>
          </a:bodyPr>
          <a:lstStyle/>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Assess the situation head-on – is it safe for you to directly intervene? </a:t>
            </a:r>
          </a:p>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If it is safe to do so, tell the person causing harm to stop. </a:t>
            </a:r>
          </a:p>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You can say things like: “Leave them alone”; “This is inappropriate/disrespectful” etc.</a:t>
            </a:r>
          </a:p>
          <a:p>
            <a:pPr marL="863599" lvl="1" indent="-431800" algn="l">
              <a:lnSpc>
                <a:spcPts val="5599"/>
              </a:lnSpc>
              <a:buFont typeface="Arial"/>
              <a:buChar char="•"/>
            </a:pPr>
            <a:r>
              <a:rPr lang="en-US" sz="3999" b="1">
                <a:solidFill>
                  <a:srgbClr val="FFFFFF"/>
                </a:solidFill>
                <a:latin typeface="Open Sans Bold"/>
                <a:ea typeface="Open Sans Bold"/>
                <a:cs typeface="Open Sans Bold"/>
                <a:sym typeface="Open Sans Bold"/>
              </a:rPr>
              <a:t>If the target of the harassment is responding assertively, directly support them, by means of physical proximity or verbal agreement. </a:t>
            </a:r>
          </a:p>
        </p:txBody>
      </p:sp>
      <p:sp>
        <p:nvSpPr>
          <p:cNvPr id="8" name="TextBox 8"/>
          <p:cNvSpPr txBox="1"/>
          <p:nvPr/>
        </p:nvSpPr>
        <p:spPr>
          <a:xfrm>
            <a:off x="5220434" y="498970"/>
            <a:ext cx="7184201" cy="887145"/>
          </a:xfrm>
          <a:prstGeom prst="rect">
            <a:avLst/>
          </a:prstGeom>
        </p:spPr>
        <p:txBody>
          <a:bodyPr wrap="square" lIns="0" tIns="0" rIns="0" bIns="0" rtlCol="0" anchor="t">
            <a:spAutoFit/>
          </a:bodyPr>
          <a:lstStyle/>
          <a:p>
            <a:pPr algn="ctr">
              <a:lnSpc>
                <a:spcPts val="7279"/>
              </a:lnSpc>
            </a:pPr>
            <a:r>
              <a:rPr lang="en-US" sz="5199" b="1" dirty="0">
                <a:solidFill>
                  <a:srgbClr val="FFFFFF"/>
                </a:solidFill>
                <a:latin typeface="Canva Sans Bold"/>
                <a:ea typeface="Canva Sans Bold"/>
                <a:cs typeface="Canva Sans Bold"/>
                <a:sym typeface="Canva Sans Bold"/>
              </a:rPr>
              <a:t>Directly Intervene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23093"/>
            <a:ext cx="16230600" cy="7235207"/>
            <a:chOff x="0" y="0"/>
            <a:chExt cx="4274726" cy="1905569"/>
          </a:xfrm>
        </p:grpSpPr>
        <p:sp>
          <p:nvSpPr>
            <p:cNvPr id="3" name="Freeform 3"/>
            <p:cNvSpPr/>
            <p:nvPr/>
          </p:nvSpPr>
          <p:spPr>
            <a:xfrm>
              <a:off x="0" y="0"/>
              <a:ext cx="4274726" cy="1905569"/>
            </a:xfrm>
            <a:custGeom>
              <a:avLst/>
              <a:gdLst/>
              <a:ahLst/>
              <a:cxnLst/>
              <a:rect l="l" t="t" r="r" b="b"/>
              <a:pathLst>
                <a:path w="4274726" h="1905569">
                  <a:moveTo>
                    <a:pt x="24327" y="0"/>
                  </a:moveTo>
                  <a:lnTo>
                    <a:pt x="4250399" y="0"/>
                  </a:lnTo>
                  <a:cubicBezTo>
                    <a:pt x="4263834" y="0"/>
                    <a:pt x="4274726" y="10891"/>
                    <a:pt x="4274726" y="24327"/>
                  </a:cubicBezTo>
                  <a:lnTo>
                    <a:pt x="4274726" y="1881242"/>
                  </a:lnTo>
                  <a:cubicBezTo>
                    <a:pt x="4274726" y="1887694"/>
                    <a:pt x="4272163" y="1893881"/>
                    <a:pt x="4267601" y="1898444"/>
                  </a:cubicBezTo>
                  <a:cubicBezTo>
                    <a:pt x="4263039" y="1903006"/>
                    <a:pt x="4256851" y="1905569"/>
                    <a:pt x="4250399" y="1905569"/>
                  </a:cubicBezTo>
                  <a:lnTo>
                    <a:pt x="24327" y="1905569"/>
                  </a:lnTo>
                  <a:cubicBezTo>
                    <a:pt x="10891" y="1905569"/>
                    <a:pt x="0" y="1894677"/>
                    <a:pt x="0" y="1881242"/>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194366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5704750" y="7409285"/>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177390" y="-2091707"/>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810216" y="2609315"/>
            <a:ext cx="14170371" cy="6318027"/>
          </a:xfrm>
          <a:prstGeom prst="rect">
            <a:avLst/>
          </a:prstGeom>
        </p:spPr>
        <p:txBody>
          <a:bodyPr lIns="0" tIns="0" rIns="0" bIns="0" rtlCol="0" anchor="t">
            <a:spAutoFit/>
          </a:bodyPr>
          <a:lstStyle/>
          <a:p>
            <a:pPr algn="l">
              <a:lnSpc>
                <a:spcPts val="5599"/>
              </a:lnSpc>
            </a:pPr>
            <a:r>
              <a:rPr lang="en-US" sz="3999" b="1">
                <a:solidFill>
                  <a:srgbClr val="FFFFFF"/>
                </a:solidFill>
                <a:latin typeface="Open Sans Bold"/>
                <a:ea typeface="Open Sans Bold"/>
                <a:cs typeface="Open Sans Bold"/>
                <a:sym typeface="Open Sans Bold"/>
              </a:rPr>
              <a:t>Many types of harassment happen in passing or very quickly, and it’s not always possible we’ll have a chance to intervene in another way. But we don’t have to just ignore what happened and move on. We can help reduce that person’s trauma by speaking to them after an instance of harassment. </a:t>
            </a:r>
          </a:p>
          <a:p>
            <a:pPr algn="l">
              <a:lnSpc>
                <a:spcPts val="5599"/>
              </a:lnSpc>
            </a:pPr>
            <a:r>
              <a:rPr lang="en-US" sz="3999" b="1">
                <a:solidFill>
                  <a:srgbClr val="FFFFFF"/>
                </a:solidFill>
                <a:latin typeface="Open Sans Bold"/>
                <a:ea typeface="Open Sans Bold"/>
                <a:cs typeface="Open Sans Bold"/>
                <a:sym typeface="Open Sans Bold"/>
              </a:rPr>
              <a:t>Ask if they’re okay, if they need any support, and offer them resources.</a:t>
            </a:r>
          </a:p>
          <a:p>
            <a:pPr algn="l">
              <a:lnSpc>
                <a:spcPts val="5599"/>
              </a:lnSpc>
            </a:pPr>
            <a:endParaRPr lang="en-US" sz="3999" b="1">
              <a:solidFill>
                <a:srgbClr val="FFFFFF"/>
              </a:solidFill>
              <a:latin typeface="Open Sans Bold"/>
              <a:ea typeface="Open Sans Bold"/>
              <a:cs typeface="Open Sans Bold"/>
              <a:sym typeface="Open Sans Bold"/>
            </a:endParaRPr>
          </a:p>
        </p:txBody>
      </p:sp>
      <p:sp>
        <p:nvSpPr>
          <p:cNvPr id="8" name="TextBox 8"/>
          <p:cNvSpPr txBox="1"/>
          <p:nvPr/>
        </p:nvSpPr>
        <p:spPr>
          <a:xfrm>
            <a:off x="5134802" y="422851"/>
            <a:ext cx="7521197" cy="887145"/>
          </a:xfrm>
          <a:prstGeom prst="rect">
            <a:avLst/>
          </a:prstGeom>
        </p:spPr>
        <p:txBody>
          <a:bodyPr wrap="square" lIns="0" tIns="0" rIns="0" bIns="0" rtlCol="0" anchor="t">
            <a:spAutoFit/>
          </a:bodyPr>
          <a:lstStyle/>
          <a:p>
            <a:pPr algn="ctr">
              <a:lnSpc>
                <a:spcPts val="7279"/>
              </a:lnSpc>
            </a:pPr>
            <a:r>
              <a:rPr lang="en-US" sz="5199" b="1" dirty="0">
                <a:solidFill>
                  <a:srgbClr val="FFFFFF"/>
                </a:solidFill>
                <a:latin typeface="Canva Sans Bold"/>
                <a:ea typeface="Canva Sans Bold"/>
                <a:cs typeface="Canva Sans Bold"/>
                <a:sym typeface="Canva Sans Bold"/>
              </a:rPr>
              <a:t>Delayed Intervention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554809">
            <a:off x="-1065403"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651298" y="1693795"/>
            <a:ext cx="12678423" cy="1659206"/>
          </a:xfrm>
          <a:prstGeom prst="rect">
            <a:avLst/>
          </a:prstGeom>
        </p:spPr>
        <p:txBody>
          <a:bodyPr lIns="0" tIns="0" rIns="0" bIns="0" rtlCol="0" anchor="t">
            <a:spAutoFit/>
          </a:bodyPr>
          <a:lstStyle/>
          <a:p>
            <a:pPr algn="ctr">
              <a:lnSpc>
                <a:spcPts val="6719"/>
              </a:lnSpc>
            </a:pPr>
            <a:r>
              <a:rPr lang="en-US" sz="4799" b="1">
                <a:solidFill>
                  <a:srgbClr val="FFFFFF"/>
                </a:solidFill>
                <a:latin typeface="Open Sans Bold"/>
                <a:ea typeface="Open Sans Bold"/>
                <a:cs typeface="Open Sans Bold"/>
                <a:sym typeface="Open Sans Bold"/>
              </a:rPr>
              <a:t>WHY APPLY BYSTANDER INTERVENTION STRATEGIES?</a:t>
            </a:r>
          </a:p>
        </p:txBody>
      </p:sp>
      <p:sp>
        <p:nvSpPr>
          <p:cNvPr id="8" name="TextBox 8"/>
          <p:cNvSpPr txBox="1"/>
          <p:nvPr/>
        </p:nvSpPr>
        <p:spPr>
          <a:xfrm>
            <a:off x="3347909" y="4178493"/>
            <a:ext cx="11592183" cy="3406388"/>
          </a:xfrm>
          <a:prstGeom prst="rect">
            <a:avLst/>
          </a:prstGeom>
        </p:spPr>
        <p:txBody>
          <a:bodyPr lIns="0" tIns="0" rIns="0" bIns="0" rtlCol="0" anchor="t">
            <a:spAutoFit/>
          </a:bodyPr>
          <a:lstStyle/>
          <a:p>
            <a:pPr algn="just">
              <a:lnSpc>
                <a:spcPts val="5459"/>
              </a:lnSpc>
            </a:pPr>
            <a:r>
              <a:rPr lang="en-US" sz="3899" dirty="0">
                <a:solidFill>
                  <a:srgbClr val="FFFFFF"/>
                </a:solidFill>
                <a:latin typeface="Open Sans"/>
                <a:ea typeface="Open Sans"/>
                <a:cs typeface="Open Sans"/>
                <a:sym typeface="Open Sans"/>
              </a:rPr>
              <a:t>When biased attitudes, beliefs and actions go unchallenged, apathy is perceived as acceptance. We create safer environments and communities when we do not allow racism, in any form, to be accepted.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119414" y="1146646"/>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240000" y="-1731615"/>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2150539" y="1996113"/>
            <a:ext cx="12678423" cy="803297"/>
          </a:xfrm>
          <a:prstGeom prst="rect">
            <a:avLst/>
          </a:prstGeom>
        </p:spPr>
        <p:txBody>
          <a:bodyPr lIns="0" tIns="0" rIns="0" bIns="0" rtlCol="0" anchor="t">
            <a:spAutoFit/>
          </a:bodyPr>
          <a:lstStyle/>
          <a:p>
            <a:pPr algn="ctr">
              <a:lnSpc>
                <a:spcPts val="6719"/>
              </a:lnSpc>
            </a:pPr>
            <a:r>
              <a:rPr lang="en-US" sz="4799" b="1" dirty="0">
                <a:solidFill>
                  <a:srgbClr val="FFFFFF"/>
                </a:solidFill>
                <a:latin typeface="Open Sans Bold"/>
                <a:ea typeface="Open Sans Bold"/>
                <a:cs typeface="Open Sans Bold"/>
                <a:sym typeface="Open Sans Bold"/>
              </a:rPr>
              <a:t>Thank you!</a:t>
            </a:r>
          </a:p>
        </p:txBody>
      </p:sp>
      <p:sp>
        <p:nvSpPr>
          <p:cNvPr id="8" name="TextBox 8"/>
          <p:cNvSpPr txBox="1"/>
          <p:nvPr/>
        </p:nvSpPr>
        <p:spPr>
          <a:xfrm>
            <a:off x="2150539" y="3215886"/>
            <a:ext cx="14173200" cy="2045560"/>
          </a:xfrm>
          <a:prstGeom prst="rect">
            <a:avLst/>
          </a:prstGeom>
        </p:spPr>
        <p:txBody>
          <a:bodyPr wrap="square" lIns="0" tIns="0" rIns="0" bIns="0" rtlCol="0" anchor="t">
            <a:spAutoFit/>
          </a:bodyPr>
          <a:lstStyle/>
          <a:p>
            <a:pPr>
              <a:lnSpc>
                <a:spcPts val="5459"/>
              </a:lnSpc>
            </a:pPr>
            <a:r>
              <a:rPr lang="en-US" sz="3200" dirty="0">
                <a:solidFill>
                  <a:srgbClr val="FFFFFF"/>
                </a:solidFill>
                <a:latin typeface="Open Sans"/>
                <a:ea typeface="Open Sans"/>
                <a:cs typeface="Open Sans"/>
                <a:sym typeface="Open Sans"/>
              </a:rPr>
              <a:t>If you have any questions about today’s session, or would like to inquire about organizing Bystander Intervention Training for your organization, please feel free to reach out to me.</a:t>
            </a:r>
          </a:p>
        </p:txBody>
      </p:sp>
      <p:pic>
        <p:nvPicPr>
          <p:cNvPr id="10" name="Picture 9">
            <a:extLst>
              <a:ext uri="{FF2B5EF4-FFF2-40B4-BE49-F238E27FC236}">
                <a16:creationId xmlns:a16="http://schemas.microsoft.com/office/drawing/2014/main" id="{AF7D734A-AA2B-4330-B48A-AFBB5AC20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6768991"/>
            <a:ext cx="3429000" cy="2469952"/>
          </a:xfrm>
          <a:prstGeom prst="rect">
            <a:avLst/>
          </a:prstGeom>
        </p:spPr>
      </p:pic>
      <p:sp>
        <p:nvSpPr>
          <p:cNvPr id="11" name="TextBox 10">
            <a:extLst>
              <a:ext uri="{FF2B5EF4-FFF2-40B4-BE49-F238E27FC236}">
                <a16:creationId xmlns:a16="http://schemas.microsoft.com/office/drawing/2014/main" id="{F717893B-B5FE-440B-A400-4FE4AB9D5AD7}"/>
              </a:ext>
            </a:extLst>
          </p:cNvPr>
          <p:cNvSpPr txBox="1"/>
          <p:nvPr/>
        </p:nvSpPr>
        <p:spPr>
          <a:xfrm>
            <a:off x="6629399" y="6094398"/>
            <a:ext cx="6477000" cy="3190617"/>
          </a:xfrm>
          <a:prstGeom prst="rect">
            <a:avLst/>
          </a:prstGeom>
          <a:noFill/>
        </p:spPr>
        <p:txBody>
          <a:bodyPr wrap="square" rtlCol="0">
            <a:spAutoFit/>
          </a:bodyPr>
          <a:lstStyle/>
          <a:p>
            <a:pPr algn="r">
              <a:lnSpc>
                <a:spcPts val="5459"/>
              </a:lnSpc>
            </a:pPr>
            <a:r>
              <a:rPr lang="en-US" sz="2800" b="1" dirty="0">
                <a:solidFill>
                  <a:srgbClr val="FFFFFF"/>
                </a:solidFill>
                <a:latin typeface="Open Sans"/>
                <a:ea typeface="Open Sans"/>
                <a:cs typeface="Open Sans"/>
                <a:sym typeface="Open Sans"/>
              </a:rPr>
              <a:t>Contact information</a:t>
            </a:r>
          </a:p>
          <a:p>
            <a:pPr algn="r">
              <a:lnSpc>
                <a:spcPts val="5459"/>
              </a:lnSpc>
            </a:pPr>
            <a:r>
              <a:rPr lang="en-US" sz="2800" dirty="0">
                <a:solidFill>
                  <a:srgbClr val="FFFFFF"/>
                </a:solidFill>
                <a:latin typeface="Open Sans"/>
                <a:ea typeface="Open Sans"/>
                <a:cs typeface="Open Sans"/>
                <a:sym typeface="Open Sans"/>
              </a:rPr>
              <a:t>Emma Balfe (they/them)</a:t>
            </a:r>
          </a:p>
          <a:p>
            <a:pPr algn="r">
              <a:lnSpc>
                <a:spcPts val="5459"/>
              </a:lnSpc>
            </a:pPr>
            <a:r>
              <a:rPr lang="en-US" sz="2800" dirty="0">
                <a:solidFill>
                  <a:srgbClr val="FFFFFF"/>
                </a:solidFill>
                <a:latin typeface="Open Sans"/>
                <a:ea typeface="Open Sans"/>
                <a:cs typeface="Open Sans"/>
                <a:sym typeface="Open Sans"/>
              </a:rPr>
              <a:t>Dignity &amp; Respect Officer, IADT</a:t>
            </a:r>
            <a:br>
              <a:rPr lang="en-US" sz="2800" dirty="0">
                <a:solidFill>
                  <a:srgbClr val="FFFFFF"/>
                </a:solidFill>
                <a:latin typeface="Open Sans"/>
                <a:ea typeface="Open Sans"/>
                <a:cs typeface="Open Sans"/>
                <a:sym typeface="Open Sans"/>
              </a:rPr>
            </a:br>
            <a:r>
              <a:rPr lang="en-US" sz="2800" b="1" dirty="0">
                <a:solidFill>
                  <a:srgbClr val="FFFFFF"/>
                </a:solidFill>
                <a:latin typeface="Open Sans"/>
                <a:ea typeface="Open Sans"/>
                <a:cs typeface="Open Sans"/>
                <a:sym typeface="Open Sans"/>
              </a:rPr>
              <a:t>Email: </a:t>
            </a:r>
            <a:r>
              <a:rPr lang="en-US" sz="2800" dirty="0">
                <a:solidFill>
                  <a:srgbClr val="FFFFFF"/>
                </a:solidFill>
                <a:latin typeface="Open Sans"/>
                <a:ea typeface="Open Sans"/>
                <a:cs typeface="Open Sans"/>
                <a:sym typeface="Open Sans"/>
              </a:rPr>
              <a:t>emma.balfe@iadt.ie </a:t>
            </a:r>
          </a:p>
          <a:p>
            <a:endParaRPr lang="en-IE" dirty="0"/>
          </a:p>
        </p:txBody>
      </p:sp>
      <p:pic>
        <p:nvPicPr>
          <p:cNvPr id="15" name="Picture 14">
            <a:extLst>
              <a:ext uri="{FF2B5EF4-FFF2-40B4-BE49-F238E27FC236}">
                <a16:creationId xmlns:a16="http://schemas.microsoft.com/office/drawing/2014/main" id="{12CC2295-38B6-430E-A901-9B7EC67F3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8428" y="5566429"/>
            <a:ext cx="3679557" cy="3573925"/>
          </a:xfrm>
          <a:prstGeom prst="rect">
            <a:avLst/>
          </a:prstGeom>
        </p:spPr>
      </p:pic>
    </p:spTree>
    <p:extLst>
      <p:ext uri="{BB962C8B-B14F-4D97-AF65-F5344CB8AC3E}">
        <p14:creationId xmlns:p14="http://schemas.microsoft.com/office/powerpoint/2010/main" val="2687667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9250815" y="2956847"/>
            <a:ext cx="14486150" cy="14660305"/>
            <a:chOff x="0" y="0"/>
            <a:chExt cx="803144" cy="812800"/>
          </a:xfrm>
        </p:grpSpPr>
        <p:sp>
          <p:nvSpPr>
            <p:cNvPr id="3" name="Freeform 3"/>
            <p:cNvSpPr/>
            <p:nvPr/>
          </p:nvSpPr>
          <p:spPr>
            <a:xfrm>
              <a:off x="0" y="0"/>
              <a:ext cx="803144" cy="812800"/>
            </a:xfrm>
            <a:custGeom>
              <a:avLst/>
              <a:gdLst/>
              <a:ahLst/>
              <a:cxnLst/>
              <a:rect l="l" t="t" r="r" b="b"/>
              <a:pathLst>
                <a:path w="803144" h="812800">
                  <a:moveTo>
                    <a:pt x="401572" y="0"/>
                  </a:moveTo>
                  <a:cubicBezTo>
                    <a:pt x="179790" y="0"/>
                    <a:pt x="0" y="181951"/>
                    <a:pt x="0" y="406400"/>
                  </a:cubicBezTo>
                  <a:cubicBezTo>
                    <a:pt x="0" y="630849"/>
                    <a:pt x="179790" y="812800"/>
                    <a:pt x="401572" y="812800"/>
                  </a:cubicBezTo>
                  <a:cubicBezTo>
                    <a:pt x="623354" y="812800"/>
                    <a:pt x="803144" y="630849"/>
                    <a:pt x="803144" y="406400"/>
                  </a:cubicBezTo>
                  <a:cubicBezTo>
                    <a:pt x="803144" y="181951"/>
                    <a:pt x="623354" y="0"/>
                    <a:pt x="401572" y="0"/>
                  </a:cubicBezTo>
                  <a:close/>
                </a:path>
              </a:pathLst>
            </a:custGeom>
            <a:solidFill>
              <a:srgbClr val="0C8061"/>
            </a:solidFill>
          </p:spPr>
        </p:sp>
        <p:sp>
          <p:nvSpPr>
            <p:cNvPr id="4" name="TextBox 4"/>
            <p:cNvSpPr txBox="1"/>
            <p:nvPr/>
          </p:nvSpPr>
          <p:spPr>
            <a:xfrm>
              <a:off x="75295" y="38100"/>
              <a:ext cx="652555"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45675" y="2195321"/>
            <a:ext cx="15210280" cy="7493934"/>
            <a:chOff x="0" y="0"/>
            <a:chExt cx="4006000" cy="1973711"/>
          </a:xfrm>
        </p:grpSpPr>
        <p:sp>
          <p:nvSpPr>
            <p:cNvPr id="6" name="Freeform 6"/>
            <p:cNvSpPr/>
            <p:nvPr/>
          </p:nvSpPr>
          <p:spPr>
            <a:xfrm>
              <a:off x="0" y="0"/>
              <a:ext cx="4006000" cy="1973711"/>
            </a:xfrm>
            <a:custGeom>
              <a:avLst/>
              <a:gdLst/>
              <a:ahLst/>
              <a:cxnLst/>
              <a:rect l="l" t="t" r="r" b="b"/>
              <a:pathLst>
                <a:path w="4006000" h="1973711">
                  <a:moveTo>
                    <a:pt x="25959" y="0"/>
                  </a:moveTo>
                  <a:lnTo>
                    <a:pt x="3980041" y="0"/>
                  </a:lnTo>
                  <a:cubicBezTo>
                    <a:pt x="3994378" y="0"/>
                    <a:pt x="4006000" y="11622"/>
                    <a:pt x="4006000" y="25959"/>
                  </a:cubicBezTo>
                  <a:lnTo>
                    <a:pt x="4006000" y="1947752"/>
                  </a:lnTo>
                  <a:cubicBezTo>
                    <a:pt x="4006000" y="1954637"/>
                    <a:pt x="4003265" y="1961240"/>
                    <a:pt x="3998397" y="1966108"/>
                  </a:cubicBezTo>
                  <a:cubicBezTo>
                    <a:pt x="3993528" y="1970976"/>
                    <a:pt x="3986926" y="1973711"/>
                    <a:pt x="3980041" y="1973711"/>
                  </a:cubicBezTo>
                  <a:lnTo>
                    <a:pt x="25959" y="1973711"/>
                  </a:lnTo>
                  <a:cubicBezTo>
                    <a:pt x="11622" y="1973711"/>
                    <a:pt x="0" y="1962089"/>
                    <a:pt x="0" y="1947752"/>
                  </a:cubicBezTo>
                  <a:lnTo>
                    <a:pt x="0" y="25959"/>
                  </a:lnTo>
                  <a:cubicBezTo>
                    <a:pt x="0" y="19074"/>
                    <a:pt x="2735" y="12471"/>
                    <a:pt x="7603" y="7603"/>
                  </a:cubicBezTo>
                  <a:cubicBezTo>
                    <a:pt x="12471" y="2735"/>
                    <a:pt x="19074" y="0"/>
                    <a:pt x="25959" y="0"/>
                  </a:cubicBezTo>
                  <a:close/>
                </a:path>
              </a:pathLst>
            </a:custGeom>
            <a:solidFill>
              <a:srgbClr val="FEBC59"/>
            </a:solidFill>
          </p:spPr>
        </p:sp>
        <p:sp>
          <p:nvSpPr>
            <p:cNvPr id="7" name="TextBox 7"/>
            <p:cNvSpPr txBox="1"/>
            <p:nvPr/>
          </p:nvSpPr>
          <p:spPr>
            <a:xfrm>
              <a:off x="0" y="-38100"/>
              <a:ext cx="4006000" cy="20118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45675" y="2125572"/>
            <a:ext cx="14642926" cy="8994450"/>
          </a:xfrm>
          <a:prstGeom prst="rect">
            <a:avLst/>
          </a:prstGeom>
        </p:spPr>
        <p:txBody>
          <a:bodyPr lIns="0" tIns="0" rIns="0" bIns="0" rtlCol="0" anchor="t">
            <a:spAutoFit/>
          </a:bodyPr>
          <a:lstStyle/>
          <a:p>
            <a:pPr algn="l">
              <a:lnSpc>
                <a:spcPts val="5917"/>
              </a:lnSpc>
            </a:pPr>
            <a:r>
              <a:rPr lang="en-US" sz="3147" b="1" dirty="0">
                <a:solidFill>
                  <a:srgbClr val="11312B"/>
                </a:solidFill>
                <a:latin typeface="Open Sans Bold"/>
                <a:ea typeface="Open Sans Bold"/>
                <a:cs typeface="Open Sans Bold"/>
                <a:sym typeface="Open Sans Bold"/>
              </a:rPr>
              <a:t>    Mental Health Support Services</a:t>
            </a:r>
          </a:p>
          <a:p>
            <a:pPr marL="679556" lvl="1" indent="-339778" algn="l">
              <a:lnSpc>
                <a:spcPts val="5917"/>
              </a:lnSpc>
              <a:buFont typeface="Arial"/>
              <a:buChar char="•"/>
            </a:pPr>
            <a:r>
              <a:rPr lang="en-US" sz="3147" dirty="0">
                <a:solidFill>
                  <a:srgbClr val="11312B"/>
                </a:solidFill>
                <a:latin typeface="Open Sans"/>
                <a:ea typeface="Open Sans"/>
                <a:cs typeface="Open Sans"/>
                <a:sym typeface="Open Sans"/>
              </a:rPr>
              <a:t>Samaritans: </a:t>
            </a:r>
            <a:r>
              <a:rPr lang="en-US" sz="3147" b="1" dirty="0">
                <a:solidFill>
                  <a:srgbClr val="11312B"/>
                </a:solidFill>
                <a:latin typeface="Open Sans Bold"/>
                <a:ea typeface="Open Sans Bold"/>
                <a:cs typeface="Open Sans Bold"/>
                <a:sym typeface="Open Sans Bold"/>
              </a:rPr>
              <a:t>Ph:</a:t>
            </a:r>
            <a:r>
              <a:rPr lang="en-US" sz="3147" dirty="0">
                <a:solidFill>
                  <a:srgbClr val="11312B"/>
                </a:solidFill>
                <a:latin typeface="Open Sans"/>
                <a:ea typeface="Open Sans"/>
                <a:cs typeface="Open Sans"/>
                <a:sym typeface="Open Sans"/>
              </a:rPr>
              <a:t> 116 123 </a:t>
            </a:r>
            <a:r>
              <a:rPr lang="en-US" sz="3147" b="1" dirty="0">
                <a:solidFill>
                  <a:srgbClr val="11312B"/>
                </a:solidFill>
                <a:latin typeface="Open Sans Bold"/>
                <a:ea typeface="Open Sans Bold"/>
                <a:cs typeface="Open Sans Bold"/>
                <a:sym typeface="Open Sans Bold"/>
              </a:rPr>
              <a:t>Email</a:t>
            </a:r>
            <a:r>
              <a:rPr lang="en-US" sz="3147" b="1" dirty="0">
                <a:latin typeface="Open Sans Bold"/>
                <a:ea typeface="Open Sans Bold"/>
                <a:cs typeface="Open Sans Bold"/>
                <a:sym typeface="Open Sans Bold"/>
              </a:rPr>
              <a:t>:</a:t>
            </a:r>
            <a:r>
              <a:rPr lang="en-US" sz="3147" dirty="0">
                <a:latin typeface="Open Sans"/>
                <a:ea typeface="Open Sans"/>
                <a:cs typeface="Open Sans"/>
                <a:sym typeface="Open Sans"/>
              </a:rPr>
              <a:t> </a:t>
            </a:r>
            <a:r>
              <a:rPr lang="en-US" sz="3147" u="sng" dirty="0">
                <a:latin typeface="Open Sans"/>
                <a:ea typeface="Open Sans"/>
                <a:cs typeface="Open Sans"/>
                <a:sym typeface="Open Sans"/>
                <a:hlinkClick r:id="rId2" tooltip="mailto:jo@samaritans.org">
                  <a:extLst>
                    <a:ext uri="{A12FA001-AC4F-418D-AE19-62706E023703}">
                      <ahyp:hlinkClr xmlns:ahyp="http://schemas.microsoft.com/office/drawing/2018/hyperlinkcolor" val="tx"/>
                    </a:ext>
                  </a:extLst>
                </a:hlinkClick>
              </a:rPr>
              <a:t>jo@samaritans.org</a:t>
            </a:r>
          </a:p>
          <a:p>
            <a:pPr algn="l">
              <a:lnSpc>
                <a:spcPts val="5917"/>
              </a:lnSpc>
            </a:pPr>
            <a:r>
              <a:rPr lang="en-US" sz="3147" dirty="0">
                <a:solidFill>
                  <a:srgbClr val="11312B"/>
                </a:solidFill>
                <a:latin typeface="Open Sans"/>
                <a:ea typeface="Open Sans"/>
                <a:cs typeface="Open Sans"/>
                <a:sym typeface="Open Sans"/>
              </a:rPr>
              <a:t>    </a:t>
            </a:r>
            <a:r>
              <a:rPr lang="en-US" sz="3147" b="1" dirty="0">
                <a:solidFill>
                  <a:srgbClr val="11312B"/>
                </a:solidFill>
                <a:latin typeface="Open Sans Bold"/>
                <a:ea typeface="Open Sans Bold"/>
                <a:cs typeface="Open Sans Bold"/>
                <a:sym typeface="Open Sans Bold"/>
              </a:rPr>
              <a:t>Migrant Support Services</a:t>
            </a:r>
          </a:p>
          <a:p>
            <a:pPr marL="679556" lvl="1" indent="-339778" algn="l">
              <a:lnSpc>
                <a:spcPts val="5917"/>
              </a:lnSpc>
              <a:buFont typeface="Arial"/>
              <a:buChar char="•"/>
            </a:pPr>
            <a:r>
              <a:rPr lang="en-US" sz="3147" dirty="0" err="1">
                <a:solidFill>
                  <a:srgbClr val="11312B"/>
                </a:solidFill>
                <a:latin typeface="Open Sans"/>
                <a:ea typeface="Open Sans"/>
                <a:cs typeface="Open Sans"/>
                <a:sym typeface="Open Sans"/>
              </a:rPr>
              <a:t>Cairde</a:t>
            </a:r>
            <a:r>
              <a:rPr lang="en-US" sz="3147" dirty="0">
                <a:solidFill>
                  <a:srgbClr val="11312B"/>
                </a:solidFill>
                <a:latin typeface="Open Sans"/>
                <a:ea typeface="Open Sans"/>
                <a:cs typeface="Open Sans"/>
                <a:sym typeface="Open Sans"/>
              </a:rPr>
              <a:t>: </a:t>
            </a:r>
            <a:r>
              <a:rPr lang="en-US" sz="3147" b="1" dirty="0">
                <a:solidFill>
                  <a:srgbClr val="11312B"/>
                </a:solidFill>
                <a:latin typeface="Open Sans Bold"/>
                <a:ea typeface="Open Sans Bold"/>
                <a:cs typeface="Open Sans Bold"/>
                <a:sym typeface="Open Sans Bold"/>
              </a:rPr>
              <a:t>Ph</a:t>
            </a:r>
            <a:r>
              <a:rPr lang="en-US" sz="3147" dirty="0">
                <a:solidFill>
                  <a:srgbClr val="11312B"/>
                </a:solidFill>
                <a:latin typeface="Open Sans"/>
                <a:ea typeface="Open Sans"/>
                <a:cs typeface="Open Sans"/>
                <a:sym typeface="Open Sans"/>
              </a:rPr>
              <a:t>: 01 8552111  </a:t>
            </a:r>
            <a:r>
              <a:rPr lang="en-US" sz="3147" b="1" dirty="0">
                <a:solidFill>
                  <a:srgbClr val="11312B"/>
                </a:solidFill>
                <a:latin typeface="Open Sans Bold"/>
                <a:ea typeface="Open Sans Bold"/>
                <a:cs typeface="Open Sans Bold"/>
                <a:sym typeface="Open Sans Bold"/>
              </a:rPr>
              <a:t>Email:</a:t>
            </a:r>
            <a:r>
              <a:rPr lang="en-US" sz="3147" dirty="0">
                <a:solidFill>
                  <a:srgbClr val="11312B"/>
                </a:solidFill>
                <a:latin typeface="Open Sans"/>
                <a:ea typeface="Open Sans"/>
                <a:cs typeface="Open Sans"/>
                <a:sym typeface="Open Sans"/>
              </a:rPr>
              <a:t> </a:t>
            </a:r>
            <a:r>
              <a:rPr lang="en-US" sz="3147" dirty="0">
                <a:latin typeface="Open Sans"/>
                <a:ea typeface="Open Sans"/>
                <a:cs typeface="Open Sans"/>
                <a:sym typeface="Open Sans"/>
                <a:hlinkClick r:id="rId3" tooltip="mailto:info@cairde.ie">
                  <a:extLst>
                    <a:ext uri="{A12FA001-AC4F-418D-AE19-62706E023703}">
                      <ahyp:hlinkClr xmlns:ahyp="http://schemas.microsoft.com/office/drawing/2018/hyperlinkcolor" val="tx"/>
                    </a:ext>
                  </a:extLst>
                </a:hlinkClick>
              </a:rPr>
              <a:t>info@cairde.ie</a:t>
            </a:r>
            <a:r>
              <a:rPr lang="en-US" sz="3147" dirty="0">
                <a:latin typeface="Open Sans"/>
                <a:ea typeface="Open Sans"/>
                <a:cs typeface="Open Sans"/>
                <a:sym typeface="Open Sans"/>
              </a:rPr>
              <a:t>   </a:t>
            </a:r>
            <a:r>
              <a:rPr lang="en-US" sz="3147" b="1" dirty="0">
                <a:solidFill>
                  <a:srgbClr val="11312B"/>
                </a:solidFill>
                <a:latin typeface="Open Sans Bold"/>
                <a:ea typeface="Open Sans Bold"/>
                <a:cs typeface="Open Sans Bold"/>
                <a:sym typeface="Open Sans Bold"/>
              </a:rPr>
              <a:t>Web:</a:t>
            </a:r>
            <a:r>
              <a:rPr lang="en-US" sz="3147" dirty="0">
                <a:solidFill>
                  <a:srgbClr val="11312B"/>
                </a:solidFill>
                <a:latin typeface="Open Sans"/>
                <a:ea typeface="Open Sans"/>
                <a:cs typeface="Open Sans"/>
                <a:sym typeface="Open Sans"/>
              </a:rPr>
              <a:t> www.cairde.ie</a:t>
            </a:r>
          </a:p>
          <a:p>
            <a:pPr algn="l">
              <a:lnSpc>
                <a:spcPts val="5917"/>
              </a:lnSpc>
            </a:pPr>
            <a:r>
              <a:rPr lang="en-US" sz="3147" dirty="0">
                <a:solidFill>
                  <a:srgbClr val="11312B"/>
                </a:solidFill>
                <a:latin typeface="Open Sans"/>
                <a:ea typeface="Open Sans"/>
                <a:cs typeface="Open Sans"/>
                <a:sym typeface="Open Sans"/>
              </a:rPr>
              <a:t>   </a:t>
            </a:r>
            <a:r>
              <a:rPr lang="en-US" sz="3147" b="1" dirty="0">
                <a:solidFill>
                  <a:srgbClr val="11312B"/>
                </a:solidFill>
                <a:latin typeface="Open Sans Bold"/>
                <a:ea typeface="Open Sans Bold"/>
                <a:cs typeface="Open Sans Bold"/>
                <a:sym typeface="Open Sans Bold"/>
              </a:rPr>
              <a:t>Supports for Members of the Travelling Community</a:t>
            </a:r>
          </a:p>
          <a:p>
            <a:pPr marL="679556" lvl="1" indent="-339778" algn="l">
              <a:lnSpc>
                <a:spcPts val="5917"/>
              </a:lnSpc>
              <a:buFont typeface="Arial"/>
              <a:buChar char="•"/>
            </a:pPr>
            <a:r>
              <a:rPr lang="en-US" sz="3147" dirty="0" err="1">
                <a:solidFill>
                  <a:srgbClr val="11312B"/>
                </a:solidFill>
                <a:latin typeface="Open Sans"/>
                <a:ea typeface="Open Sans"/>
                <a:cs typeface="Open Sans"/>
                <a:sym typeface="Open Sans"/>
              </a:rPr>
              <a:t>Traveller</a:t>
            </a:r>
            <a:r>
              <a:rPr lang="en-US" sz="3147" dirty="0">
                <a:solidFill>
                  <a:srgbClr val="11312B"/>
                </a:solidFill>
                <a:latin typeface="Open Sans"/>
                <a:ea typeface="Open Sans"/>
                <a:cs typeface="Open Sans"/>
                <a:sym typeface="Open Sans"/>
              </a:rPr>
              <a:t> Counselling &amp; Psychotherapy Service: </a:t>
            </a:r>
            <a:r>
              <a:rPr lang="en-US" sz="3147" b="1" dirty="0">
                <a:solidFill>
                  <a:srgbClr val="11312B"/>
                </a:solidFill>
                <a:latin typeface="Open Sans Bold"/>
                <a:ea typeface="Open Sans Bold"/>
                <a:cs typeface="Open Sans Bold"/>
                <a:sym typeface="Open Sans Bold"/>
              </a:rPr>
              <a:t>Ph:</a:t>
            </a:r>
            <a:r>
              <a:rPr lang="en-US" sz="3147" dirty="0">
                <a:solidFill>
                  <a:srgbClr val="11312B"/>
                </a:solidFill>
                <a:latin typeface="Open Sans"/>
                <a:ea typeface="Open Sans"/>
                <a:cs typeface="Open Sans"/>
                <a:sym typeface="Open Sans"/>
              </a:rPr>
              <a:t> 086 308 1476 </a:t>
            </a:r>
            <a:r>
              <a:rPr lang="en-US" sz="3147" b="1" dirty="0">
                <a:solidFill>
                  <a:srgbClr val="11312B"/>
                </a:solidFill>
                <a:latin typeface="Open Sans Bold"/>
                <a:ea typeface="Open Sans Bold"/>
                <a:cs typeface="Open Sans Bold"/>
                <a:sym typeface="Open Sans Bold"/>
              </a:rPr>
              <a:t>Email:</a:t>
            </a:r>
            <a:r>
              <a:rPr lang="en-US" sz="3147" dirty="0">
                <a:solidFill>
                  <a:srgbClr val="11312B"/>
                </a:solidFill>
                <a:latin typeface="Open Sans"/>
                <a:ea typeface="Open Sans"/>
                <a:cs typeface="Open Sans"/>
                <a:sym typeface="Open Sans"/>
              </a:rPr>
              <a:t> info@travellercounselling.ie     </a:t>
            </a:r>
            <a:r>
              <a:rPr lang="en-US" sz="3147" b="1" dirty="0">
                <a:solidFill>
                  <a:srgbClr val="11312B"/>
                </a:solidFill>
                <a:latin typeface="Open Sans Bold"/>
                <a:ea typeface="Open Sans Bold"/>
                <a:cs typeface="Open Sans Bold"/>
                <a:sym typeface="Open Sans Bold"/>
              </a:rPr>
              <a:t>Web:</a:t>
            </a:r>
            <a:r>
              <a:rPr lang="en-US" sz="3147" dirty="0">
                <a:solidFill>
                  <a:srgbClr val="11312B"/>
                </a:solidFill>
                <a:latin typeface="Open Sans"/>
                <a:ea typeface="Open Sans"/>
                <a:cs typeface="Open Sans"/>
                <a:sym typeface="Open Sans"/>
              </a:rPr>
              <a:t> </a:t>
            </a:r>
            <a:r>
              <a:rPr lang="en-US" sz="3147" u="sng" dirty="0">
                <a:latin typeface="Open Sans"/>
                <a:ea typeface="Open Sans"/>
                <a:cs typeface="Open Sans"/>
                <a:sym typeface="Open Sans"/>
                <a:hlinkClick r:id="rId4" tooltip="http://www.travellercounselling.ie">
                  <a:extLst>
                    <a:ext uri="{A12FA001-AC4F-418D-AE19-62706E023703}">
                      <ahyp:hlinkClr xmlns:ahyp="http://schemas.microsoft.com/office/drawing/2018/hyperlinkcolor" val="tx"/>
                    </a:ext>
                  </a:extLst>
                </a:hlinkClick>
              </a:rPr>
              <a:t>www.travellercounselling.ie</a:t>
            </a:r>
            <a:r>
              <a:rPr lang="en-US" sz="3147" dirty="0">
                <a:latin typeface="Open Sans"/>
                <a:ea typeface="Open Sans"/>
                <a:cs typeface="Open Sans"/>
                <a:sym typeface="Open Sans"/>
              </a:rPr>
              <a:t> </a:t>
            </a:r>
          </a:p>
          <a:p>
            <a:pPr marL="679556" lvl="1" indent="-339778" algn="l">
              <a:lnSpc>
                <a:spcPts val="5917"/>
              </a:lnSpc>
              <a:buFont typeface="Arial"/>
              <a:buChar char="•"/>
            </a:pPr>
            <a:r>
              <a:rPr lang="en-US" sz="3147" dirty="0">
                <a:solidFill>
                  <a:srgbClr val="11312B"/>
                </a:solidFill>
                <a:latin typeface="Open Sans"/>
                <a:ea typeface="Open Sans"/>
                <a:cs typeface="Open Sans"/>
                <a:sym typeface="Open Sans"/>
              </a:rPr>
              <a:t>The National </a:t>
            </a:r>
            <a:r>
              <a:rPr lang="en-US" sz="3147" dirty="0" err="1">
                <a:solidFill>
                  <a:srgbClr val="11312B"/>
                </a:solidFill>
                <a:latin typeface="Open Sans"/>
                <a:ea typeface="Open Sans"/>
                <a:cs typeface="Open Sans"/>
                <a:sym typeface="Open Sans"/>
              </a:rPr>
              <a:t>Traveller</a:t>
            </a:r>
            <a:r>
              <a:rPr lang="en-US" sz="3147" dirty="0">
                <a:solidFill>
                  <a:srgbClr val="11312B"/>
                </a:solidFill>
                <a:latin typeface="Open Sans"/>
                <a:ea typeface="Open Sans"/>
                <a:cs typeface="Open Sans"/>
                <a:sym typeface="Open Sans"/>
              </a:rPr>
              <a:t> Mental Health Service</a:t>
            </a:r>
            <a:r>
              <a:rPr lang="en-US" sz="3147" b="1" dirty="0">
                <a:solidFill>
                  <a:srgbClr val="11312B"/>
                </a:solidFill>
                <a:latin typeface="Open Sans Bold"/>
                <a:ea typeface="Open Sans Bold"/>
                <a:cs typeface="Open Sans Bold"/>
                <a:sym typeface="Open Sans Bold"/>
              </a:rPr>
              <a:t>: Ph: </a:t>
            </a:r>
            <a:r>
              <a:rPr lang="en-US" sz="3147" dirty="0">
                <a:solidFill>
                  <a:srgbClr val="11312B"/>
                </a:solidFill>
                <a:latin typeface="Open Sans"/>
                <a:ea typeface="Open Sans"/>
                <a:cs typeface="Open Sans"/>
                <a:sym typeface="Open Sans"/>
              </a:rPr>
              <a:t>01 8721094     </a:t>
            </a:r>
            <a:r>
              <a:rPr lang="en-US" sz="3147" b="1" dirty="0">
                <a:solidFill>
                  <a:srgbClr val="11312B"/>
                </a:solidFill>
                <a:latin typeface="Open Sans Bold"/>
                <a:ea typeface="Open Sans Bold"/>
                <a:cs typeface="Open Sans Bold"/>
                <a:sym typeface="Open Sans Bold"/>
              </a:rPr>
              <a:t>Email: </a:t>
            </a:r>
            <a:r>
              <a:rPr lang="en-US" sz="3147" u="sng" dirty="0">
                <a:latin typeface="Open Sans"/>
                <a:ea typeface="Open Sans"/>
                <a:cs typeface="Open Sans"/>
                <a:sym typeface="Open Sans"/>
                <a:hlinkClick r:id="rId5" tooltip="mailto:info@exchangehouse.ie">
                  <a:extLst>
                    <a:ext uri="{A12FA001-AC4F-418D-AE19-62706E023703}">
                      <ahyp:hlinkClr xmlns:ahyp="http://schemas.microsoft.com/office/drawing/2018/hyperlinkcolor" val="tx"/>
                    </a:ext>
                  </a:extLst>
                </a:hlinkClick>
              </a:rPr>
              <a:t>info@exchangehouse.ie</a:t>
            </a:r>
          </a:p>
          <a:p>
            <a:pPr algn="l">
              <a:lnSpc>
                <a:spcPts val="5917"/>
              </a:lnSpc>
            </a:pPr>
            <a:endParaRPr lang="en-US" sz="3147" u="sng" dirty="0">
              <a:solidFill>
                <a:srgbClr val="11312B"/>
              </a:solidFill>
              <a:latin typeface="Open Sans"/>
              <a:ea typeface="Open Sans"/>
              <a:cs typeface="Open Sans"/>
              <a:sym typeface="Open Sans"/>
              <a:hlinkClick r:id="rId5" tooltip="mailto:info@exchangehouse.ie">
                <a:extLst>
                  <a:ext uri="{A12FA001-AC4F-418D-AE19-62706E023703}">
                    <ahyp:hlinkClr xmlns:ahyp="http://schemas.microsoft.com/office/drawing/2018/hyperlinkcolor" val="tx"/>
                  </a:ext>
                </a:extLst>
              </a:hlinkClick>
            </a:endParaRPr>
          </a:p>
          <a:p>
            <a:pPr algn="l">
              <a:lnSpc>
                <a:spcPts val="5917"/>
              </a:lnSpc>
            </a:pPr>
            <a:endParaRPr lang="en-US" sz="3147" u="sng" dirty="0">
              <a:solidFill>
                <a:srgbClr val="11312B"/>
              </a:solidFill>
              <a:latin typeface="Open Sans"/>
              <a:ea typeface="Open Sans"/>
              <a:cs typeface="Open Sans"/>
              <a:sym typeface="Open Sans"/>
              <a:hlinkClick r:id="rId5" tooltip="mailto:info@exchangehouse.ie">
                <a:extLst>
                  <a:ext uri="{A12FA001-AC4F-418D-AE19-62706E023703}">
                    <ahyp:hlinkClr xmlns:ahyp="http://schemas.microsoft.com/office/drawing/2018/hyperlinkcolor" val="tx"/>
                  </a:ext>
                </a:extLst>
              </a:hlinkClick>
            </a:endParaRPr>
          </a:p>
          <a:p>
            <a:pPr algn="l">
              <a:lnSpc>
                <a:spcPts val="5917"/>
              </a:lnSpc>
            </a:pPr>
            <a:endParaRPr lang="en-US" sz="3147" u="sng" dirty="0">
              <a:solidFill>
                <a:srgbClr val="11312B"/>
              </a:solidFill>
              <a:latin typeface="Open Sans"/>
              <a:ea typeface="Open Sans"/>
              <a:cs typeface="Open Sans"/>
              <a:sym typeface="Open Sans"/>
              <a:hlinkClick r:id="rId5" tooltip="mailto:info@exchangehouse.ie">
                <a:extLst>
                  <a:ext uri="{A12FA001-AC4F-418D-AE19-62706E023703}">
                    <ahyp:hlinkClr xmlns:ahyp="http://schemas.microsoft.com/office/drawing/2018/hyperlinkcolor" val="tx"/>
                  </a:ext>
                </a:extLst>
              </a:hlinkClick>
            </a:endParaRPr>
          </a:p>
        </p:txBody>
      </p:sp>
      <p:sp>
        <p:nvSpPr>
          <p:cNvPr id="9" name="TextBox 9"/>
          <p:cNvSpPr txBox="1"/>
          <p:nvPr/>
        </p:nvSpPr>
        <p:spPr>
          <a:xfrm>
            <a:off x="1645675" y="591879"/>
            <a:ext cx="13282340" cy="1094716"/>
          </a:xfrm>
          <a:prstGeom prst="rect">
            <a:avLst/>
          </a:prstGeom>
        </p:spPr>
        <p:txBody>
          <a:bodyPr lIns="0" tIns="0" rIns="0" bIns="0" rtlCol="0" anchor="t">
            <a:spAutoFit/>
          </a:bodyPr>
          <a:lstStyle/>
          <a:p>
            <a:pPr algn="l">
              <a:lnSpc>
                <a:spcPts val="8959"/>
              </a:lnSpc>
            </a:pPr>
            <a:r>
              <a:rPr lang="en-US" sz="6399" b="1">
                <a:solidFill>
                  <a:srgbClr val="FFFFFF"/>
                </a:solidFill>
                <a:latin typeface="Canva Sans Bold"/>
                <a:ea typeface="Canva Sans Bold"/>
                <a:cs typeface="Canva Sans Bold"/>
                <a:sym typeface="Canva Sans Bold"/>
              </a:rPr>
              <a:t>Support Services</a:t>
            </a:r>
          </a:p>
        </p:txBody>
      </p:sp>
      <p:sp>
        <p:nvSpPr>
          <p:cNvPr id="10" name="Freeform 10"/>
          <p:cNvSpPr/>
          <p:nvPr/>
        </p:nvSpPr>
        <p:spPr>
          <a:xfrm>
            <a:off x="-2207274" y="-2713203"/>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3729506">
            <a:off x="15408778" y="7982221"/>
            <a:ext cx="5430656" cy="5065321"/>
          </a:xfrm>
          <a:custGeom>
            <a:avLst/>
            <a:gdLst/>
            <a:ahLst/>
            <a:cxnLst/>
            <a:rect l="l" t="t" r="r" b="b"/>
            <a:pathLst>
              <a:path w="5430656" h="5065321">
                <a:moveTo>
                  <a:pt x="0" y="0"/>
                </a:moveTo>
                <a:lnTo>
                  <a:pt x="5430657" y="0"/>
                </a:lnTo>
                <a:lnTo>
                  <a:pt x="5430657" y="5065321"/>
                </a:lnTo>
                <a:lnTo>
                  <a:pt x="0" y="50653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356668" y="2427050"/>
            <a:ext cx="9263525" cy="962635"/>
          </a:xfrm>
          <a:prstGeom prst="rect">
            <a:avLst/>
          </a:prstGeom>
        </p:spPr>
        <p:txBody>
          <a:bodyPr lIns="0" tIns="0" rIns="0" bIns="0" rtlCol="0" anchor="t">
            <a:spAutoFit/>
          </a:bodyPr>
          <a:lstStyle/>
          <a:p>
            <a:pPr algn="ctr">
              <a:lnSpc>
                <a:spcPts val="7840"/>
              </a:lnSpc>
            </a:pPr>
            <a:r>
              <a:rPr lang="en-US" sz="5600" b="1">
                <a:solidFill>
                  <a:srgbClr val="FFFFFF"/>
                </a:solidFill>
                <a:latin typeface="Open Sans Bold"/>
                <a:ea typeface="Open Sans Bold"/>
                <a:cs typeface="Open Sans Bold"/>
                <a:sym typeface="Open Sans Bold"/>
              </a:rPr>
              <a:t>GUIDING PRINCIPLES</a:t>
            </a:r>
          </a:p>
        </p:txBody>
      </p:sp>
      <p:sp>
        <p:nvSpPr>
          <p:cNvPr id="8" name="TextBox 8"/>
          <p:cNvSpPr txBox="1"/>
          <p:nvPr/>
        </p:nvSpPr>
        <p:spPr>
          <a:xfrm>
            <a:off x="2769850" y="4189064"/>
            <a:ext cx="12748299" cy="2980442"/>
          </a:xfrm>
          <a:prstGeom prst="rect">
            <a:avLst/>
          </a:prstGeom>
        </p:spPr>
        <p:txBody>
          <a:bodyPr lIns="0" tIns="0" rIns="0" bIns="0" rtlCol="0" anchor="t">
            <a:spAutoFit/>
          </a:bodyPr>
          <a:lstStyle/>
          <a:p>
            <a:pPr algn="ctr">
              <a:lnSpc>
                <a:spcPts val="4759"/>
              </a:lnSpc>
            </a:pPr>
            <a:r>
              <a:rPr lang="en-US" sz="3399" b="1">
                <a:solidFill>
                  <a:srgbClr val="FFFFFF"/>
                </a:solidFill>
                <a:latin typeface="Open Sans Bold"/>
                <a:ea typeface="Open Sans Bold"/>
                <a:cs typeface="Open Sans Bold"/>
                <a:sym typeface="Open Sans Bold"/>
              </a:rPr>
              <a:t>The participants of this masterclass will not create space for racism, transphobia, queerphobia, xenophobia, ableism or any other discriminatory beliefs. </a:t>
            </a:r>
          </a:p>
          <a:p>
            <a:pPr algn="ctr">
              <a:lnSpc>
                <a:spcPts val="4759"/>
              </a:lnSpc>
            </a:pPr>
            <a:r>
              <a:rPr lang="en-US" sz="3399" b="1">
                <a:solidFill>
                  <a:srgbClr val="FFFFFF"/>
                </a:solidFill>
                <a:latin typeface="Open Sans Bold"/>
                <a:ea typeface="Open Sans Bold"/>
                <a:cs typeface="Open Sans Bold"/>
                <a:sym typeface="Open Sans Bold"/>
              </a:rPr>
              <a:t>By continuing your participation, you agree to abide by these guiding principles.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9250815" y="2956847"/>
            <a:ext cx="14486150" cy="14660305"/>
            <a:chOff x="0" y="0"/>
            <a:chExt cx="803144" cy="812800"/>
          </a:xfrm>
        </p:grpSpPr>
        <p:sp>
          <p:nvSpPr>
            <p:cNvPr id="3" name="Freeform 3"/>
            <p:cNvSpPr/>
            <p:nvPr/>
          </p:nvSpPr>
          <p:spPr>
            <a:xfrm>
              <a:off x="0" y="0"/>
              <a:ext cx="803144" cy="812800"/>
            </a:xfrm>
            <a:custGeom>
              <a:avLst/>
              <a:gdLst/>
              <a:ahLst/>
              <a:cxnLst/>
              <a:rect l="l" t="t" r="r" b="b"/>
              <a:pathLst>
                <a:path w="803144" h="812800">
                  <a:moveTo>
                    <a:pt x="401572" y="0"/>
                  </a:moveTo>
                  <a:cubicBezTo>
                    <a:pt x="179790" y="0"/>
                    <a:pt x="0" y="181951"/>
                    <a:pt x="0" y="406400"/>
                  </a:cubicBezTo>
                  <a:cubicBezTo>
                    <a:pt x="0" y="630849"/>
                    <a:pt x="179790" y="812800"/>
                    <a:pt x="401572" y="812800"/>
                  </a:cubicBezTo>
                  <a:cubicBezTo>
                    <a:pt x="623354" y="812800"/>
                    <a:pt x="803144" y="630849"/>
                    <a:pt x="803144" y="406400"/>
                  </a:cubicBezTo>
                  <a:cubicBezTo>
                    <a:pt x="803144" y="181951"/>
                    <a:pt x="623354" y="0"/>
                    <a:pt x="401572" y="0"/>
                  </a:cubicBezTo>
                  <a:close/>
                </a:path>
              </a:pathLst>
            </a:custGeom>
            <a:solidFill>
              <a:srgbClr val="0C8061"/>
            </a:solidFill>
          </p:spPr>
        </p:sp>
        <p:sp>
          <p:nvSpPr>
            <p:cNvPr id="4" name="TextBox 4"/>
            <p:cNvSpPr txBox="1"/>
            <p:nvPr/>
          </p:nvSpPr>
          <p:spPr>
            <a:xfrm>
              <a:off x="75295" y="38100"/>
              <a:ext cx="652555"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2195321"/>
            <a:ext cx="15210280" cy="7493934"/>
            <a:chOff x="0" y="0"/>
            <a:chExt cx="4006000" cy="1973711"/>
          </a:xfrm>
        </p:grpSpPr>
        <p:sp>
          <p:nvSpPr>
            <p:cNvPr id="6" name="Freeform 6"/>
            <p:cNvSpPr/>
            <p:nvPr/>
          </p:nvSpPr>
          <p:spPr>
            <a:xfrm>
              <a:off x="0" y="0"/>
              <a:ext cx="4006000" cy="1973711"/>
            </a:xfrm>
            <a:custGeom>
              <a:avLst/>
              <a:gdLst/>
              <a:ahLst/>
              <a:cxnLst/>
              <a:rect l="l" t="t" r="r" b="b"/>
              <a:pathLst>
                <a:path w="4006000" h="1973711">
                  <a:moveTo>
                    <a:pt x="25959" y="0"/>
                  </a:moveTo>
                  <a:lnTo>
                    <a:pt x="3980041" y="0"/>
                  </a:lnTo>
                  <a:cubicBezTo>
                    <a:pt x="3994378" y="0"/>
                    <a:pt x="4006000" y="11622"/>
                    <a:pt x="4006000" y="25959"/>
                  </a:cubicBezTo>
                  <a:lnTo>
                    <a:pt x="4006000" y="1947752"/>
                  </a:lnTo>
                  <a:cubicBezTo>
                    <a:pt x="4006000" y="1954637"/>
                    <a:pt x="4003265" y="1961240"/>
                    <a:pt x="3998397" y="1966108"/>
                  </a:cubicBezTo>
                  <a:cubicBezTo>
                    <a:pt x="3993528" y="1970976"/>
                    <a:pt x="3986926" y="1973711"/>
                    <a:pt x="3980041" y="1973711"/>
                  </a:cubicBezTo>
                  <a:lnTo>
                    <a:pt x="25959" y="1973711"/>
                  </a:lnTo>
                  <a:cubicBezTo>
                    <a:pt x="11622" y="1973711"/>
                    <a:pt x="0" y="1962089"/>
                    <a:pt x="0" y="1947752"/>
                  </a:cubicBezTo>
                  <a:lnTo>
                    <a:pt x="0" y="25959"/>
                  </a:lnTo>
                  <a:cubicBezTo>
                    <a:pt x="0" y="19074"/>
                    <a:pt x="2735" y="12471"/>
                    <a:pt x="7603" y="7603"/>
                  </a:cubicBezTo>
                  <a:cubicBezTo>
                    <a:pt x="12471" y="2735"/>
                    <a:pt x="19074" y="0"/>
                    <a:pt x="25959" y="0"/>
                  </a:cubicBezTo>
                  <a:close/>
                </a:path>
              </a:pathLst>
            </a:custGeom>
            <a:solidFill>
              <a:srgbClr val="FEBC59"/>
            </a:solidFill>
          </p:spPr>
        </p:sp>
        <p:sp>
          <p:nvSpPr>
            <p:cNvPr id="7" name="TextBox 7"/>
            <p:cNvSpPr txBox="1"/>
            <p:nvPr/>
          </p:nvSpPr>
          <p:spPr>
            <a:xfrm>
              <a:off x="0" y="-57150"/>
              <a:ext cx="4006000" cy="2030861"/>
            </a:xfrm>
            <a:prstGeom prst="rect">
              <a:avLst/>
            </a:prstGeom>
          </p:spPr>
          <p:txBody>
            <a:bodyPr lIns="50800" tIns="50800" rIns="50800" bIns="50800" rtlCol="0" anchor="ctr"/>
            <a:lstStyle/>
            <a:p>
              <a:pPr marL="690872" lvl="1" indent="-345436" algn="l">
                <a:lnSpc>
                  <a:spcPts val="4479"/>
                </a:lnSpc>
                <a:buFont typeface="Arial"/>
                <a:buChar char="•"/>
              </a:pPr>
              <a:r>
                <a:rPr lang="en-US" sz="3199" dirty="0">
                  <a:solidFill>
                    <a:srgbClr val="11312B"/>
                  </a:solidFill>
                  <a:latin typeface="Open Sans"/>
                  <a:ea typeface="Open Sans"/>
                  <a:cs typeface="Open Sans"/>
                  <a:sym typeface="Open Sans"/>
                </a:rPr>
                <a:t>Carron-Kee, E., </a:t>
              </a:r>
              <a:r>
                <a:rPr lang="en-US" sz="3199" dirty="0" err="1">
                  <a:solidFill>
                    <a:srgbClr val="11312B"/>
                  </a:solidFill>
                  <a:latin typeface="Open Sans"/>
                  <a:ea typeface="Open Sans"/>
                  <a:cs typeface="Open Sans"/>
                  <a:sym typeface="Open Sans"/>
                </a:rPr>
                <a:t>McGinnity</a:t>
              </a:r>
              <a:r>
                <a:rPr lang="en-US" sz="3199" dirty="0">
                  <a:solidFill>
                    <a:srgbClr val="11312B"/>
                  </a:solidFill>
                  <a:latin typeface="Open Sans"/>
                  <a:ea typeface="Open Sans"/>
                  <a:cs typeface="Open Sans"/>
                  <a:sym typeface="Open Sans"/>
                </a:rPr>
                <a:t>, F. &amp; </a:t>
              </a:r>
              <a:r>
                <a:rPr lang="en-US" sz="3199" dirty="0" err="1">
                  <a:solidFill>
                    <a:srgbClr val="11312B"/>
                  </a:solidFill>
                  <a:latin typeface="Open Sans"/>
                  <a:ea typeface="Open Sans"/>
                  <a:cs typeface="Open Sans"/>
                  <a:sym typeface="Open Sans"/>
                </a:rPr>
                <a:t>Alamir</a:t>
              </a:r>
              <a:r>
                <a:rPr lang="en-US" sz="3199" dirty="0">
                  <a:solidFill>
                    <a:srgbClr val="11312B"/>
                  </a:solidFill>
                  <a:latin typeface="Open Sans"/>
                  <a:ea typeface="Open Sans"/>
                  <a:cs typeface="Open Sans"/>
                  <a:sym typeface="Open Sans"/>
                </a:rPr>
                <a:t>, A. (2024) </a:t>
              </a:r>
              <a:r>
                <a:rPr lang="en-US" sz="3199" i="1" dirty="0">
                  <a:solidFill>
                    <a:srgbClr val="11312B"/>
                  </a:solidFill>
                  <a:latin typeface="Open Sans Italics"/>
                  <a:ea typeface="Open Sans Italics"/>
                  <a:cs typeface="Open Sans Italics"/>
                  <a:sym typeface="Open Sans Italics"/>
                </a:rPr>
                <a:t>UNDERSTANDING ATTITUDES TO TRAVELLERS AND ROMA IN IRELAND. </a:t>
              </a:r>
              <a:r>
                <a:rPr lang="en-US" sz="3199" dirty="0">
                  <a:solidFill>
                    <a:srgbClr val="11312B"/>
                  </a:solidFill>
                  <a:latin typeface="Open Sans"/>
                  <a:ea typeface="Open Sans"/>
                  <a:cs typeface="Open Sans"/>
                  <a:sym typeface="Open Sans"/>
                </a:rPr>
                <a:t>Dublin: The Economic &amp; Social Research Institute. Available at</a:t>
              </a:r>
              <a:r>
                <a:rPr lang="en-US" sz="3199" dirty="0">
                  <a:latin typeface="Open Sans"/>
                  <a:ea typeface="Open Sans"/>
                  <a:cs typeface="Open Sans"/>
                  <a:sym typeface="Open Sans"/>
                </a:rPr>
                <a:t>: </a:t>
              </a:r>
              <a:r>
                <a:rPr lang="en-US" sz="3199" u="sng" dirty="0">
                  <a:latin typeface="Open Sans"/>
                  <a:ea typeface="Open Sans"/>
                  <a:cs typeface="Open Sans"/>
                  <a:sym typeface="Open Sans"/>
                  <a:hlinkClick r:id="rId2" tooltip="https://www.esri.ie/system/files/publications/JR9%20Travellers%20and%20Roma_signed%20off%2028%20Nov%202024.pdf">
                    <a:extLst>
                      <a:ext uri="{A12FA001-AC4F-418D-AE19-62706E023703}">
                        <ahyp:hlinkClr xmlns:ahyp="http://schemas.microsoft.com/office/drawing/2018/hyperlinkcolor" val="tx"/>
                      </a:ext>
                    </a:extLst>
                  </a:hlinkClick>
                </a:rPr>
                <a:t>JR9 </a:t>
              </a:r>
              <a:r>
                <a:rPr lang="en-US" sz="3199" u="sng" dirty="0" err="1">
                  <a:latin typeface="Open Sans"/>
                  <a:ea typeface="Open Sans"/>
                  <a:cs typeface="Open Sans"/>
                  <a:sym typeface="Open Sans"/>
                  <a:hlinkClick r:id="rId2" tooltip="https://www.esri.ie/system/files/publications/JR9%20Travellers%20and%20Roma_signed%20off%2028%20Nov%202024.pdf">
                    <a:extLst>
                      <a:ext uri="{A12FA001-AC4F-418D-AE19-62706E023703}">
                        <ahyp:hlinkClr xmlns:ahyp="http://schemas.microsoft.com/office/drawing/2018/hyperlinkcolor" val="tx"/>
                      </a:ext>
                    </a:extLst>
                  </a:hlinkClick>
                </a:rPr>
                <a:t>Travellers</a:t>
              </a:r>
              <a:r>
                <a:rPr lang="en-US" sz="3199" u="sng" dirty="0">
                  <a:latin typeface="Open Sans"/>
                  <a:ea typeface="Open Sans"/>
                  <a:cs typeface="Open Sans"/>
                  <a:sym typeface="Open Sans"/>
                  <a:hlinkClick r:id="rId2" tooltip="https://www.esri.ie/system/files/publications/JR9%20Travellers%20and%20Roma_signed%20off%2028%20Nov%202024.pdf">
                    <a:extLst>
                      <a:ext uri="{A12FA001-AC4F-418D-AE19-62706E023703}">
                        <ahyp:hlinkClr xmlns:ahyp="http://schemas.microsoft.com/office/drawing/2018/hyperlinkcolor" val="tx"/>
                      </a:ext>
                    </a:extLst>
                  </a:hlinkClick>
                </a:rPr>
                <a:t> and </a:t>
              </a:r>
              <a:r>
                <a:rPr lang="en-US" sz="3199" u="sng" dirty="0" err="1">
                  <a:latin typeface="Open Sans"/>
                  <a:ea typeface="Open Sans"/>
                  <a:cs typeface="Open Sans"/>
                  <a:sym typeface="Open Sans"/>
                  <a:hlinkClick r:id="rId2" tooltip="https://www.esri.ie/system/files/publications/JR9%20Travellers%20and%20Roma_signed%20off%2028%20Nov%202024.pdf">
                    <a:extLst>
                      <a:ext uri="{A12FA001-AC4F-418D-AE19-62706E023703}">
                        <ahyp:hlinkClr xmlns:ahyp="http://schemas.microsoft.com/office/drawing/2018/hyperlinkcolor" val="tx"/>
                      </a:ext>
                    </a:extLst>
                  </a:hlinkClick>
                </a:rPr>
                <a:t>Roma_signed</a:t>
              </a:r>
              <a:r>
                <a:rPr lang="en-US" sz="3199" u="sng" dirty="0">
                  <a:latin typeface="Open Sans"/>
                  <a:ea typeface="Open Sans"/>
                  <a:cs typeface="Open Sans"/>
                  <a:sym typeface="Open Sans"/>
                  <a:hlinkClick r:id="rId2" tooltip="https://www.esri.ie/system/files/publications/JR9%20Travellers%20and%20Roma_signed%20off%2028%20Nov%202024.pdf">
                    <a:extLst>
                      <a:ext uri="{A12FA001-AC4F-418D-AE19-62706E023703}">
                        <ahyp:hlinkClr xmlns:ahyp="http://schemas.microsoft.com/office/drawing/2018/hyperlinkcolor" val="tx"/>
                      </a:ext>
                    </a:extLst>
                  </a:hlinkClick>
                </a:rPr>
                <a:t> off 28 Nov 2024.pdf</a:t>
              </a:r>
            </a:p>
            <a:p>
              <a:pPr marL="690872" lvl="1" indent="-345436" algn="l">
                <a:lnSpc>
                  <a:spcPts val="4479"/>
                </a:lnSpc>
                <a:buFont typeface="Arial"/>
                <a:buChar char="•"/>
              </a:pPr>
              <a:r>
                <a:rPr lang="en-US" sz="3199" dirty="0">
                  <a:solidFill>
                    <a:srgbClr val="11312B"/>
                  </a:solidFill>
                  <a:latin typeface="Open Sans"/>
                  <a:ea typeface="Open Sans"/>
                  <a:cs typeface="Open Sans"/>
                  <a:sym typeface="Open Sans"/>
                </a:rPr>
                <a:t>Michael, L., Reynolds, D. &amp; </a:t>
              </a:r>
              <a:r>
                <a:rPr lang="en-US" sz="3199" dirty="0" err="1">
                  <a:solidFill>
                    <a:srgbClr val="11312B"/>
                  </a:solidFill>
                  <a:latin typeface="Open Sans"/>
                  <a:ea typeface="Open Sans"/>
                  <a:cs typeface="Open Sans"/>
                  <a:sym typeface="Open Sans"/>
                </a:rPr>
                <a:t>Omidi</a:t>
              </a:r>
              <a:r>
                <a:rPr lang="en-US" sz="3199" dirty="0">
                  <a:solidFill>
                    <a:srgbClr val="11312B"/>
                  </a:solidFill>
                  <a:latin typeface="Open Sans"/>
                  <a:ea typeface="Open Sans"/>
                  <a:cs typeface="Open Sans"/>
                  <a:sym typeface="Open Sans"/>
                </a:rPr>
                <a:t>, N. (2022) </a:t>
              </a:r>
              <a:r>
                <a:rPr lang="en-US" sz="3199" i="1" dirty="0">
                  <a:solidFill>
                    <a:srgbClr val="11312B"/>
                  </a:solidFill>
                  <a:latin typeface="Open Sans Italics"/>
                  <a:ea typeface="Open Sans Italics"/>
                  <a:cs typeface="Open Sans Italics"/>
                  <a:sym typeface="Open Sans Italics"/>
                </a:rPr>
                <a:t>Data from iREPORT.ie: Reports of racism in Ireland. </a:t>
              </a:r>
              <a:r>
                <a:rPr lang="en-US" sz="3199" dirty="0">
                  <a:solidFill>
                    <a:srgbClr val="11312B"/>
                  </a:solidFill>
                  <a:latin typeface="Open Sans"/>
                  <a:ea typeface="Open Sans"/>
                  <a:cs typeface="Open Sans"/>
                  <a:sym typeface="Open Sans"/>
                </a:rPr>
                <a:t>Dublin: Irish Network Against Racism. Available at</a:t>
              </a:r>
              <a:r>
                <a:rPr lang="en-US" sz="3199" dirty="0">
                  <a:latin typeface="Open Sans"/>
                  <a:ea typeface="Open Sans"/>
                  <a:cs typeface="Open Sans"/>
                  <a:sym typeface="Open Sans"/>
                </a:rPr>
                <a:t>: </a:t>
              </a:r>
              <a:r>
                <a:rPr lang="en-US" sz="3199" u="sng" dirty="0" err="1">
                  <a:latin typeface="Open Sans"/>
                  <a:ea typeface="Open Sans"/>
                  <a:cs typeface="Open Sans"/>
                  <a:sym typeface="Open Sans"/>
                  <a:hlinkClick r:id="rId3" tooltip="https://inar.ie/ireport-reports-of-racism-in-ireland/">
                    <a:extLst>
                      <a:ext uri="{A12FA001-AC4F-418D-AE19-62706E023703}">
                        <ahyp:hlinkClr xmlns:ahyp="http://schemas.microsoft.com/office/drawing/2018/hyperlinkcolor" val="tx"/>
                      </a:ext>
                    </a:extLst>
                  </a:hlinkClick>
                </a:rPr>
                <a:t>iReport</a:t>
              </a:r>
              <a:r>
                <a:rPr lang="en-US" sz="3199" u="sng" dirty="0">
                  <a:latin typeface="Open Sans"/>
                  <a:ea typeface="Open Sans"/>
                  <a:cs typeface="Open Sans"/>
                  <a:sym typeface="Open Sans"/>
                  <a:hlinkClick r:id="rId3" tooltip="https://inar.ie/ireport-reports-of-racism-in-ireland/">
                    <a:extLst>
                      <a:ext uri="{A12FA001-AC4F-418D-AE19-62706E023703}">
                        <ahyp:hlinkClr xmlns:ahyp="http://schemas.microsoft.com/office/drawing/2018/hyperlinkcolor" val="tx"/>
                      </a:ext>
                    </a:extLst>
                  </a:hlinkClick>
                </a:rPr>
                <a:t> Reports of Racism in Ireland | INAR</a:t>
              </a:r>
              <a:r>
                <a:rPr lang="en-US" sz="3199" dirty="0">
                  <a:latin typeface="Open Sans"/>
                  <a:ea typeface="Open Sans"/>
                  <a:cs typeface="Open Sans"/>
                  <a:sym typeface="Open Sans"/>
                </a:rPr>
                <a:t> </a:t>
              </a:r>
            </a:p>
            <a:p>
              <a:pPr marL="690872" lvl="1" indent="-345436" algn="l">
                <a:lnSpc>
                  <a:spcPts val="4479"/>
                </a:lnSpc>
                <a:buFont typeface="Arial"/>
                <a:buChar char="•"/>
              </a:pPr>
              <a:r>
                <a:rPr lang="en-US" sz="3199" dirty="0">
                  <a:solidFill>
                    <a:srgbClr val="11312B"/>
                  </a:solidFill>
                  <a:latin typeface="Open Sans"/>
                  <a:ea typeface="Open Sans"/>
                  <a:cs typeface="Open Sans"/>
                  <a:sym typeface="Open Sans"/>
                </a:rPr>
                <a:t>Spiers, H. J., Love, B. C., Le Pelley, M. E., Gibb, C. E., &amp; Murphy, R. A. (2017) ‘Anterior Temporal Lobe Tracks the Formation of Prejudice’. </a:t>
              </a:r>
              <a:r>
                <a:rPr lang="en-US" sz="3199" i="1" dirty="0">
                  <a:solidFill>
                    <a:srgbClr val="11312B"/>
                  </a:solidFill>
                  <a:latin typeface="Open Sans Italics"/>
                  <a:ea typeface="Open Sans Italics"/>
                  <a:cs typeface="Open Sans Italics"/>
                  <a:sym typeface="Open Sans Italics"/>
                </a:rPr>
                <a:t>Journal of Cognitive Neuroscience, </a:t>
              </a:r>
              <a:r>
                <a:rPr lang="en-US" sz="3199" dirty="0">
                  <a:solidFill>
                    <a:srgbClr val="11312B"/>
                  </a:solidFill>
                  <a:latin typeface="Open Sans"/>
                  <a:ea typeface="Open Sans"/>
                  <a:cs typeface="Open Sans"/>
                  <a:sym typeface="Open Sans"/>
                </a:rPr>
                <a:t>29(3), pp. 530–544. </a:t>
              </a:r>
              <a:r>
                <a:rPr lang="en-US" sz="3199" dirty="0" err="1">
                  <a:solidFill>
                    <a:srgbClr val="11312B"/>
                  </a:solidFill>
                  <a:latin typeface="Open Sans"/>
                  <a:ea typeface="Open Sans"/>
                  <a:cs typeface="Open Sans"/>
                  <a:sym typeface="Open Sans"/>
                </a:rPr>
                <a:t>doi</a:t>
              </a:r>
              <a:r>
                <a:rPr lang="en-US" sz="3199" dirty="0">
                  <a:solidFill>
                    <a:srgbClr val="11312B"/>
                  </a:solidFill>
                  <a:latin typeface="Open Sans"/>
                  <a:ea typeface="Open Sans"/>
                  <a:cs typeface="Open Sans"/>
                  <a:sym typeface="Open Sans"/>
                </a:rPr>
                <a:t>: </a:t>
              </a:r>
              <a:r>
                <a:rPr lang="en-US" sz="3199" u="sng" dirty="0">
                  <a:latin typeface="Open Sans"/>
                  <a:ea typeface="Open Sans"/>
                  <a:cs typeface="Open Sans"/>
                  <a:sym typeface="Open Sans"/>
                  <a:hlinkClick r:id="rId4" tooltip="https://doi.org/10.1162/jocn_a_01056">
                    <a:extLst>
                      <a:ext uri="{A12FA001-AC4F-418D-AE19-62706E023703}">
                        <ahyp:hlinkClr xmlns:ahyp="http://schemas.microsoft.com/office/drawing/2018/hyperlinkcolor" val="tx"/>
                      </a:ext>
                    </a:extLst>
                  </a:hlinkClick>
                </a:rPr>
                <a:t>https://doi.org/10.1162/jocn_a_01056</a:t>
              </a:r>
            </a:p>
          </p:txBody>
        </p:sp>
      </p:grpSp>
      <p:sp>
        <p:nvSpPr>
          <p:cNvPr id="8" name="TextBox 8"/>
          <p:cNvSpPr txBox="1"/>
          <p:nvPr/>
        </p:nvSpPr>
        <p:spPr>
          <a:xfrm>
            <a:off x="1645675" y="591879"/>
            <a:ext cx="13282340" cy="1094716"/>
          </a:xfrm>
          <a:prstGeom prst="rect">
            <a:avLst/>
          </a:prstGeom>
        </p:spPr>
        <p:txBody>
          <a:bodyPr lIns="0" tIns="0" rIns="0" bIns="0" rtlCol="0" anchor="t">
            <a:spAutoFit/>
          </a:bodyPr>
          <a:lstStyle/>
          <a:p>
            <a:pPr algn="l">
              <a:lnSpc>
                <a:spcPts val="8959"/>
              </a:lnSpc>
            </a:pPr>
            <a:r>
              <a:rPr lang="en-US" sz="6399" b="1">
                <a:solidFill>
                  <a:srgbClr val="FFFFFF"/>
                </a:solidFill>
                <a:latin typeface="Canva Sans Bold"/>
                <a:ea typeface="Canva Sans Bold"/>
                <a:cs typeface="Canva Sans Bold"/>
                <a:sym typeface="Canva Sans Bold"/>
              </a:rPr>
              <a:t>Sources Cited</a:t>
            </a:r>
          </a:p>
        </p:txBody>
      </p:sp>
      <p:sp>
        <p:nvSpPr>
          <p:cNvPr id="9" name="Freeform 9"/>
          <p:cNvSpPr/>
          <p:nvPr/>
        </p:nvSpPr>
        <p:spPr>
          <a:xfrm>
            <a:off x="-2207274" y="-2713203"/>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3729506">
            <a:off x="15408778" y="7982221"/>
            <a:ext cx="5430656" cy="5065321"/>
          </a:xfrm>
          <a:custGeom>
            <a:avLst/>
            <a:gdLst/>
            <a:ahLst/>
            <a:cxnLst/>
            <a:rect l="l" t="t" r="r" b="b"/>
            <a:pathLst>
              <a:path w="5430656" h="5065321">
                <a:moveTo>
                  <a:pt x="0" y="0"/>
                </a:moveTo>
                <a:lnTo>
                  <a:pt x="5430657" y="0"/>
                </a:lnTo>
                <a:lnTo>
                  <a:pt x="5430657" y="5065321"/>
                </a:lnTo>
                <a:lnTo>
                  <a:pt x="0" y="50653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5937534" y="7595734"/>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926475" y="-2285604"/>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587488" y="3307969"/>
            <a:ext cx="4015570" cy="2505201"/>
            <a:chOff x="0" y="0"/>
            <a:chExt cx="1057599" cy="659806"/>
          </a:xfrm>
        </p:grpSpPr>
        <p:sp>
          <p:nvSpPr>
            <p:cNvPr id="8" name="Freeform 8"/>
            <p:cNvSpPr/>
            <p:nvPr/>
          </p:nvSpPr>
          <p:spPr>
            <a:xfrm>
              <a:off x="0" y="0"/>
              <a:ext cx="1057599" cy="659806"/>
            </a:xfrm>
            <a:custGeom>
              <a:avLst/>
              <a:gdLst/>
              <a:ahLst/>
              <a:cxnLst/>
              <a:rect l="l" t="t" r="r" b="b"/>
              <a:pathLst>
                <a:path w="1057599" h="659806">
                  <a:moveTo>
                    <a:pt x="854399" y="0"/>
                  </a:moveTo>
                  <a:cubicBezTo>
                    <a:pt x="966623" y="0"/>
                    <a:pt x="1057599" y="147703"/>
                    <a:pt x="1057599" y="329903"/>
                  </a:cubicBezTo>
                  <a:cubicBezTo>
                    <a:pt x="1057599" y="512103"/>
                    <a:pt x="966623" y="659806"/>
                    <a:pt x="854399" y="659806"/>
                  </a:cubicBezTo>
                  <a:lnTo>
                    <a:pt x="203200" y="659806"/>
                  </a:lnTo>
                  <a:cubicBezTo>
                    <a:pt x="90976" y="659806"/>
                    <a:pt x="0" y="512103"/>
                    <a:pt x="0" y="329903"/>
                  </a:cubicBezTo>
                  <a:cubicBezTo>
                    <a:pt x="0" y="147703"/>
                    <a:pt x="90976" y="0"/>
                    <a:pt x="203200" y="0"/>
                  </a:cubicBezTo>
                  <a:close/>
                </a:path>
              </a:pathLst>
            </a:custGeom>
            <a:solidFill>
              <a:srgbClr val="FEBC59"/>
            </a:solidFill>
          </p:spPr>
        </p:sp>
        <p:sp>
          <p:nvSpPr>
            <p:cNvPr id="9" name="TextBox 9"/>
            <p:cNvSpPr txBox="1"/>
            <p:nvPr/>
          </p:nvSpPr>
          <p:spPr>
            <a:xfrm>
              <a:off x="0" y="-38100"/>
              <a:ext cx="1057599" cy="69790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714138" y="3249091"/>
            <a:ext cx="4504554" cy="3125138"/>
            <a:chOff x="0" y="0"/>
            <a:chExt cx="1186385" cy="823082"/>
          </a:xfrm>
        </p:grpSpPr>
        <p:sp>
          <p:nvSpPr>
            <p:cNvPr id="11" name="Freeform 11"/>
            <p:cNvSpPr/>
            <p:nvPr/>
          </p:nvSpPr>
          <p:spPr>
            <a:xfrm>
              <a:off x="0" y="0"/>
              <a:ext cx="1186385" cy="823082"/>
            </a:xfrm>
            <a:custGeom>
              <a:avLst/>
              <a:gdLst/>
              <a:ahLst/>
              <a:cxnLst/>
              <a:rect l="l" t="t" r="r" b="b"/>
              <a:pathLst>
                <a:path w="1186385" h="823082">
                  <a:moveTo>
                    <a:pt x="983185" y="0"/>
                  </a:moveTo>
                  <a:cubicBezTo>
                    <a:pt x="1095409" y="0"/>
                    <a:pt x="1186385" y="184253"/>
                    <a:pt x="1186385" y="411541"/>
                  </a:cubicBezTo>
                  <a:cubicBezTo>
                    <a:pt x="1186385" y="638829"/>
                    <a:pt x="1095409" y="823082"/>
                    <a:pt x="983185" y="823082"/>
                  </a:cubicBezTo>
                  <a:lnTo>
                    <a:pt x="203200" y="823082"/>
                  </a:lnTo>
                  <a:cubicBezTo>
                    <a:pt x="90976" y="823082"/>
                    <a:pt x="0" y="638829"/>
                    <a:pt x="0" y="411541"/>
                  </a:cubicBezTo>
                  <a:cubicBezTo>
                    <a:pt x="0" y="184253"/>
                    <a:pt x="90976" y="0"/>
                    <a:pt x="203200" y="0"/>
                  </a:cubicBezTo>
                  <a:close/>
                </a:path>
              </a:pathLst>
            </a:custGeom>
            <a:solidFill>
              <a:srgbClr val="FEBC59"/>
            </a:solidFill>
          </p:spPr>
        </p:sp>
        <p:sp>
          <p:nvSpPr>
            <p:cNvPr id="12" name="TextBox 12"/>
            <p:cNvSpPr txBox="1"/>
            <p:nvPr/>
          </p:nvSpPr>
          <p:spPr>
            <a:xfrm>
              <a:off x="0" y="-38100"/>
              <a:ext cx="1186385" cy="861182"/>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7104851" y="3833368"/>
            <a:ext cx="3723130" cy="1889909"/>
          </a:xfrm>
          <a:prstGeom prst="rect">
            <a:avLst/>
          </a:prstGeom>
        </p:spPr>
        <p:txBody>
          <a:bodyPr lIns="0" tIns="0" rIns="0" bIns="0" rtlCol="0" anchor="t">
            <a:spAutoFit/>
          </a:bodyPr>
          <a:lstStyle/>
          <a:p>
            <a:pPr algn="ctr">
              <a:lnSpc>
                <a:spcPts val="5040"/>
              </a:lnSpc>
            </a:pPr>
            <a:r>
              <a:rPr lang="en-US" sz="3600" b="1">
                <a:solidFill>
                  <a:srgbClr val="000000"/>
                </a:solidFill>
                <a:latin typeface="Open Sans Bold"/>
                <a:ea typeface="Open Sans Bold"/>
                <a:cs typeface="Open Sans Bold"/>
                <a:sym typeface="Open Sans Bold"/>
              </a:rPr>
              <a:t>Understanding Racism in Ireland</a:t>
            </a:r>
          </a:p>
        </p:txBody>
      </p:sp>
      <p:sp>
        <p:nvSpPr>
          <p:cNvPr id="14" name="TextBox 14"/>
          <p:cNvSpPr txBox="1"/>
          <p:nvPr/>
        </p:nvSpPr>
        <p:spPr>
          <a:xfrm>
            <a:off x="4512237" y="1724421"/>
            <a:ext cx="9263525" cy="920116"/>
          </a:xfrm>
          <a:prstGeom prst="rect">
            <a:avLst/>
          </a:prstGeom>
        </p:spPr>
        <p:txBody>
          <a:bodyPr lIns="0" tIns="0" rIns="0" bIns="0" rtlCol="0" anchor="t">
            <a:spAutoFit/>
          </a:bodyPr>
          <a:lstStyle/>
          <a:p>
            <a:pPr algn="ctr">
              <a:lnSpc>
                <a:spcPts val="7559"/>
              </a:lnSpc>
            </a:pPr>
            <a:r>
              <a:rPr lang="en-US" sz="5399" b="1">
                <a:solidFill>
                  <a:srgbClr val="FFFFFF"/>
                </a:solidFill>
                <a:latin typeface="Open Sans Bold"/>
                <a:ea typeface="Open Sans Bold"/>
                <a:cs typeface="Open Sans Bold"/>
                <a:sym typeface="Open Sans Bold"/>
              </a:rPr>
              <a:t>LEARNING SCAFFOLDING</a:t>
            </a:r>
          </a:p>
        </p:txBody>
      </p:sp>
      <p:grpSp>
        <p:nvGrpSpPr>
          <p:cNvPr id="15" name="Group 15"/>
          <p:cNvGrpSpPr/>
          <p:nvPr/>
        </p:nvGrpSpPr>
        <p:grpSpPr>
          <a:xfrm>
            <a:off x="12428368" y="3249091"/>
            <a:ext cx="4070931" cy="4270854"/>
            <a:chOff x="0" y="0"/>
            <a:chExt cx="1072179" cy="1124834"/>
          </a:xfrm>
        </p:grpSpPr>
        <p:sp>
          <p:nvSpPr>
            <p:cNvPr id="16" name="Freeform 16"/>
            <p:cNvSpPr/>
            <p:nvPr/>
          </p:nvSpPr>
          <p:spPr>
            <a:xfrm>
              <a:off x="0" y="0"/>
              <a:ext cx="1072179" cy="1124834"/>
            </a:xfrm>
            <a:custGeom>
              <a:avLst/>
              <a:gdLst/>
              <a:ahLst/>
              <a:cxnLst/>
              <a:rect l="l" t="t" r="r" b="b"/>
              <a:pathLst>
                <a:path w="1072179" h="1124834">
                  <a:moveTo>
                    <a:pt x="868979" y="0"/>
                  </a:moveTo>
                  <a:cubicBezTo>
                    <a:pt x="981203" y="0"/>
                    <a:pt x="1072179" y="251803"/>
                    <a:pt x="1072179" y="562417"/>
                  </a:cubicBezTo>
                  <a:cubicBezTo>
                    <a:pt x="1072179" y="873031"/>
                    <a:pt x="981203" y="1124834"/>
                    <a:pt x="868979" y="1124834"/>
                  </a:cubicBezTo>
                  <a:lnTo>
                    <a:pt x="203200" y="1124834"/>
                  </a:lnTo>
                  <a:cubicBezTo>
                    <a:pt x="90976" y="1124834"/>
                    <a:pt x="0" y="873031"/>
                    <a:pt x="0" y="562417"/>
                  </a:cubicBezTo>
                  <a:cubicBezTo>
                    <a:pt x="0" y="251803"/>
                    <a:pt x="90976" y="0"/>
                    <a:pt x="203200" y="0"/>
                  </a:cubicBezTo>
                  <a:close/>
                </a:path>
              </a:pathLst>
            </a:custGeom>
            <a:solidFill>
              <a:srgbClr val="FEBC59"/>
            </a:solidFill>
          </p:spPr>
        </p:sp>
        <p:sp>
          <p:nvSpPr>
            <p:cNvPr id="17" name="TextBox 17"/>
            <p:cNvSpPr txBox="1"/>
            <p:nvPr/>
          </p:nvSpPr>
          <p:spPr>
            <a:xfrm>
              <a:off x="0" y="-38100"/>
              <a:ext cx="1072179" cy="1162934"/>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715144" y="3582277"/>
            <a:ext cx="3741694" cy="1889909"/>
          </a:xfrm>
          <a:prstGeom prst="rect">
            <a:avLst/>
          </a:prstGeom>
        </p:spPr>
        <p:txBody>
          <a:bodyPr lIns="0" tIns="0" rIns="0" bIns="0" rtlCol="0" anchor="t">
            <a:spAutoFit/>
          </a:bodyPr>
          <a:lstStyle/>
          <a:p>
            <a:pPr algn="ctr">
              <a:lnSpc>
                <a:spcPts val="5040"/>
              </a:lnSpc>
            </a:pPr>
            <a:r>
              <a:rPr lang="en-US" sz="3600" b="1">
                <a:solidFill>
                  <a:srgbClr val="000000"/>
                </a:solidFill>
                <a:latin typeface="Open Sans Bold"/>
                <a:ea typeface="Open Sans Bold"/>
                <a:cs typeface="Open Sans Bold"/>
                <a:sym typeface="Open Sans Bold"/>
              </a:rPr>
              <a:t>Understanding Unconscious Bias</a:t>
            </a:r>
          </a:p>
        </p:txBody>
      </p:sp>
      <p:sp>
        <p:nvSpPr>
          <p:cNvPr id="19" name="TextBox 19"/>
          <p:cNvSpPr txBox="1"/>
          <p:nvPr/>
        </p:nvSpPr>
        <p:spPr>
          <a:xfrm>
            <a:off x="12477401" y="3846096"/>
            <a:ext cx="3972864" cy="2528133"/>
          </a:xfrm>
          <a:prstGeom prst="rect">
            <a:avLst/>
          </a:prstGeom>
        </p:spPr>
        <p:txBody>
          <a:bodyPr lIns="0" tIns="0" rIns="0" bIns="0" rtlCol="0" anchor="t">
            <a:spAutoFit/>
          </a:bodyPr>
          <a:lstStyle/>
          <a:p>
            <a:pPr algn="ctr">
              <a:lnSpc>
                <a:spcPts val="5040"/>
              </a:lnSpc>
            </a:pPr>
            <a:r>
              <a:rPr lang="en-US" sz="3600" b="1">
                <a:solidFill>
                  <a:srgbClr val="000000"/>
                </a:solidFill>
                <a:latin typeface="Open Sans Bold"/>
                <a:ea typeface="Open Sans Bold"/>
                <a:cs typeface="Open Sans Bold"/>
                <a:sym typeface="Open Sans Bold"/>
              </a:rPr>
              <a:t>Applying Bystander Intervention Strategies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130091" y="1653769"/>
            <a:ext cx="9263525" cy="854026"/>
          </a:xfrm>
          <a:prstGeom prst="rect">
            <a:avLst/>
          </a:prstGeom>
        </p:spPr>
        <p:txBody>
          <a:bodyPr lIns="0" tIns="0" rIns="0" bIns="0" rtlCol="0" anchor="t">
            <a:spAutoFit/>
          </a:bodyPr>
          <a:lstStyle/>
          <a:p>
            <a:pPr algn="ctr">
              <a:lnSpc>
                <a:spcPts val="6999"/>
              </a:lnSpc>
            </a:pPr>
            <a:r>
              <a:rPr lang="en-US" sz="4999" b="1">
                <a:solidFill>
                  <a:srgbClr val="FFFFFF"/>
                </a:solidFill>
                <a:latin typeface="Open Sans Bold"/>
                <a:ea typeface="Open Sans Bold"/>
                <a:cs typeface="Open Sans Bold"/>
                <a:sym typeface="Open Sans Bold"/>
              </a:rPr>
              <a:t>WHAT IS BIAS?</a:t>
            </a:r>
          </a:p>
        </p:txBody>
      </p:sp>
      <p:sp>
        <p:nvSpPr>
          <p:cNvPr id="8" name="TextBox 8"/>
          <p:cNvSpPr txBox="1"/>
          <p:nvPr/>
        </p:nvSpPr>
        <p:spPr>
          <a:xfrm>
            <a:off x="2986628" y="3019425"/>
            <a:ext cx="12948500" cy="5230296"/>
          </a:xfrm>
          <a:prstGeom prst="rect">
            <a:avLst/>
          </a:prstGeom>
        </p:spPr>
        <p:txBody>
          <a:bodyPr lIns="0" tIns="0" rIns="0" bIns="0" rtlCol="0" anchor="t">
            <a:spAutoFit/>
          </a:bodyPr>
          <a:lstStyle/>
          <a:p>
            <a:pPr algn="ctr">
              <a:lnSpc>
                <a:spcPts val="5179"/>
              </a:lnSpc>
            </a:pPr>
            <a:r>
              <a:rPr lang="en-US" sz="3699">
                <a:solidFill>
                  <a:srgbClr val="FFFFFF"/>
                </a:solidFill>
                <a:latin typeface="Open Sans"/>
                <a:ea typeface="Open Sans"/>
                <a:cs typeface="Open Sans"/>
                <a:sym typeface="Open Sans"/>
              </a:rPr>
              <a:t>A bias is a tendency, inclination, or prejudice toward or against something or someone. Some biases are positive and helpful—like choosing to only eat foods that are considered healthy or staying away from someone who has knowingly caused harm. But biases are often based on stereotypes, rather than actual knowledge of an individual or circumstance.</a:t>
            </a:r>
          </a:p>
          <a:p>
            <a:pPr algn="ctr">
              <a:lnSpc>
                <a:spcPts val="5179"/>
              </a:lnSpc>
            </a:pPr>
            <a:endParaRPr lang="en-US" sz="3699">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729506">
            <a:off x="15916817" y="7409285"/>
            <a:ext cx="5430656" cy="5065321"/>
          </a:xfrm>
          <a:custGeom>
            <a:avLst/>
            <a:gdLst/>
            <a:ahLst/>
            <a:cxnLst/>
            <a:rect l="l" t="t" r="r" b="b"/>
            <a:pathLst>
              <a:path w="5430656" h="5065321">
                <a:moveTo>
                  <a:pt x="0" y="0"/>
                </a:moveTo>
                <a:lnTo>
                  <a:pt x="5430657" y="0"/>
                </a:lnTo>
                <a:lnTo>
                  <a:pt x="5430657"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39987" y="-1945937"/>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756454" y="2778833"/>
            <a:ext cx="14335697" cy="2285665"/>
            <a:chOff x="0" y="0"/>
            <a:chExt cx="3775657" cy="601986"/>
          </a:xfrm>
        </p:grpSpPr>
        <p:sp>
          <p:nvSpPr>
            <p:cNvPr id="8" name="Freeform 8"/>
            <p:cNvSpPr/>
            <p:nvPr/>
          </p:nvSpPr>
          <p:spPr>
            <a:xfrm>
              <a:off x="0" y="0"/>
              <a:ext cx="3775657" cy="601986"/>
            </a:xfrm>
            <a:custGeom>
              <a:avLst/>
              <a:gdLst/>
              <a:ahLst/>
              <a:cxnLst/>
              <a:rect l="l" t="t" r="r" b="b"/>
              <a:pathLst>
                <a:path w="3775657" h="601986">
                  <a:moveTo>
                    <a:pt x="3572457" y="0"/>
                  </a:moveTo>
                  <a:cubicBezTo>
                    <a:pt x="3684681" y="0"/>
                    <a:pt x="3775657" y="134759"/>
                    <a:pt x="3775657" y="300993"/>
                  </a:cubicBezTo>
                  <a:cubicBezTo>
                    <a:pt x="3775657" y="467227"/>
                    <a:pt x="3684681" y="601986"/>
                    <a:pt x="3572457" y="601986"/>
                  </a:cubicBezTo>
                  <a:lnTo>
                    <a:pt x="203200" y="601986"/>
                  </a:lnTo>
                  <a:cubicBezTo>
                    <a:pt x="90976" y="601986"/>
                    <a:pt x="0" y="467227"/>
                    <a:pt x="0" y="300993"/>
                  </a:cubicBezTo>
                  <a:cubicBezTo>
                    <a:pt x="0" y="134759"/>
                    <a:pt x="90976" y="0"/>
                    <a:pt x="203200" y="0"/>
                  </a:cubicBezTo>
                  <a:close/>
                </a:path>
              </a:pathLst>
            </a:custGeom>
            <a:solidFill>
              <a:srgbClr val="FEBC59"/>
            </a:solidFill>
          </p:spPr>
        </p:sp>
        <p:sp>
          <p:nvSpPr>
            <p:cNvPr id="9" name="TextBox 9"/>
            <p:cNvSpPr txBox="1"/>
            <p:nvPr/>
          </p:nvSpPr>
          <p:spPr>
            <a:xfrm>
              <a:off x="0" y="-66675"/>
              <a:ext cx="3775657" cy="668661"/>
            </a:xfrm>
            <a:prstGeom prst="rect">
              <a:avLst/>
            </a:prstGeom>
          </p:spPr>
          <p:txBody>
            <a:bodyPr lIns="50800" tIns="50800" rIns="50800" bIns="50800" rtlCol="0" anchor="ctr"/>
            <a:lstStyle/>
            <a:p>
              <a:pPr algn="ctr">
                <a:lnSpc>
                  <a:spcPts val="4900"/>
                </a:lnSpc>
              </a:pPr>
              <a:r>
                <a:rPr lang="en-US" sz="3500" b="1">
                  <a:solidFill>
                    <a:srgbClr val="000000"/>
                  </a:solidFill>
                  <a:latin typeface="Open Sans Bold"/>
                  <a:ea typeface="Open Sans Bold"/>
                  <a:cs typeface="Open Sans Bold"/>
                  <a:sym typeface="Open Sans Bold"/>
                </a:rPr>
                <a:t>    Explicit Bias </a:t>
              </a:r>
              <a:r>
                <a:rPr lang="en-US" sz="3500">
                  <a:solidFill>
                    <a:srgbClr val="000000"/>
                  </a:solidFill>
                  <a:latin typeface="Open Sans"/>
                  <a:ea typeface="Open Sans"/>
                  <a:cs typeface="Open Sans"/>
                  <a:sym typeface="Open Sans"/>
                </a:rPr>
                <a:t>refers to attitudes and beliefs we have about a person or group on a conscious level.</a:t>
              </a:r>
            </a:p>
            <a:p>
              <a:pPr algn="ctr">
                <a:lnSpc>
                  <a:spcPts val="2659"/>
                </a:lnSpc>
              </a:pPr>
              <a:endParaRPr lang="en-US" sz="3500">
                <a:solidFill>
                  <a:srgbClr val="000000"/>
                </a:solidFill>
                <a:latin typeface="Open Sans"/>
                <a:ea typeface="Open Sans"/>
                <a:cs typeface="Open Sans"/>
                <a:sym typeface="Open Sans"/>
              </a:endParaRPr>
            </a:p>
          </p:txBody>
        </p:sp>
      </p:grpSp>
      <p:grpSp>
        <p:nvGrpSpPr>
          <p:cNvPr id="10" name="Group 10"/>
          <p:cNvGrpSpPr/>
          <p:nvPr/>
        </p:nvGrpSpPr>
        <p:grpSpPr>
          <a:xfrm>
            <a:off x="1756454" y="5674468"/>
            <a:ext cx="14335697" cy="2660222"/>
            <a:chOff x="0" y="0"/>
            <a:chExt cx="3775657" cy="700635"/>
          </a:xfrm>
        </p:grpSpPr>
        <p:sp>
          <p:nvSpPr>
            <p:cNvPr id="11" name="Freeform 11"/>
            <p:cNvSpPr/>
            <p:nvPr/>
          </p:nvSpPr>
          <p:spPr>
            <a:xfrm>
              <a:off x="0" y="0"/>
              <a:ext cx="3775657" cy="700635"/>
            </a:xfrm>
            <a:custGeom>
              <a:avLst/>
              <a:gdLst/>
              <a:ahLst/>
              <a:cxnLst/>
              <a:rect l="l" t="t" r="r" b="b"/>
              <a:pathLst>
                <a:path w="3775657" h="700635">
                  <a:moveTo>
                    <a:pt x="3572457" y="0"/>
                  </a:moveTo>
                  <a:cubicBezTo>
                    <a:pt x="3684681" y="0"/>
                    <a:pt x="3775657" y="156842"/>
                    <a:pt x="3775657" y="350317"/>
                  </a:cubicBezTo>
                  <a:cubicBezTo>
                    <a:pt x="3775657" y="543792"/>
                    <a:pt x="3684681" y="700635"/>
                    <a:pt x="3572457" y="700635"/>
                  </a:cubicBezTo>
                  <a:lnTo>
                    <a:pt x="203200" y="700635"/>
                  </a:lnTo>
                  <a:cubicBezTo>
                    <a:pt x="90976" y="700635"/>
                    <a:pt x="0" y="543792"/>
                    <a:pt x="0" y="350317"/>
                  </a:cubicBezTo>
                  <a:cubicBezTo>
                    <a:pt x="0" y="156842"/>
                    <a:pt x="90976" y="0"/>
                    <a:pt x="203200" y="0"/>
                  </a:cubicBezTo>
                  <a:close/>
                </a:path>
              </a:pathLst>
            </a:custGeom>
            <a:solidFill>
              <a:srgbClr val="FEBC59"/>
            </a:solidFill>
          </p:spPr>
        </p:sp>
        <p:sp>
          <p:nvSpPr>
            <p:cNvPr id="12" name="TextBox 12"/>
            <p:cNvSpPr txBox="1"/>
            <p:nvPr/>
          </p:nvSpPr>
          <p:spPr>
            <a:xfrm>
              <a:off x="0" y="-66675"/>
              <a:ext cx="3775657" cy="767310"/>
            </a:xfrm>
            <a:prstGeom prst="rect">
              <a:avLst/>
            </a:prstGeom>
          </p:spPr>
          <p:txBody>
            <a:bodyPr lIns="50800" tIns="50800" rIns="50800" bIns="50800" rtlCol="0" anchor="ctr"/>
            <a:lstStyle/>
            <a:p>
              <a:pPr algn="ctr">
                <a:lnSpc>
                  <a:spcPts val="4900"/>
                </a:lnSpc>
              </a:pPr>
              <a:r>
                <a:rPr lang="en-US" sz="3500" b="1">
                  <a:solidFill>
                    <a:srgbClr val="000000"/>
                  </a:solidFill>
                  <a:latin typeface="Open Sans Bold"/>
                  <a:ea typeface="Open Sans Bold"/>
                  <a:cs typeface="Open Sans Bold"/>
                  <a:sym typeface="Open Sans Bold"/>
                </a:rPr>
                <a:t>Unconscious/Implicit Bias </a:t>
              </a:r>
              <a:r>
                <a:rPr lang="en-US" sz="3500">
                  <a:solidFill>
                    <a:srgbClr val="000000"/>
                  </a:solidFill>
                  <a:latin typeface="Open Sans"/>
                  <a:ea typeface="Open Sans"/>
                  <a:cs typeface="Open Sans"/>
                  <a:sym typeface="Open Sans"/>
                </a:rPr>
                <a:t>refers to unintended, subtle, and subconscious thoughts that happen to all of us, all of the time.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C8061"/>
            </a:solidFill>
            <a:ln w="285750" cap="rnd">
              <a:solidFill>
                <a:srgbClr val="FEBC59"/>
              </a:solidFill>
              <a:prstDash val="solid"/>
              <a:round/>
            </a:ln>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r>
                <a:rPr lang="en-US" sz="1899">
                  <a:solidFill>
                    <a:srgbClr val="FFFFFF"/>
                  </a:solidFill>
                  <a:latin typeface="Open Sans"/>
                  <a:ea typeface="Open Sans"/>
                  <a:cs typeface="Open Sans"/>
                  <a:sym typeface="Open Sans"/>
                </a:rPr>
                <a:t> </a:t>
              </a:r>
            </a:p>
          </p:txBody>
        </p:sp>
      </p:grpSp>
      <p:sp>
        <p:nvSpPr>
          <p:cNvPr id="5" name="Freeform 5"/>
          <p:cNvSpPr/>
          <p:nvPr/>
        </p:nvSpPr>
        <p:spPr>
          <a:xfrm rot="1554809">
            <a:off x="-2066992" y="7754339"/>
            <a:ext cx="5430656" cy="5065321"/>
          </a:xfrm>
          <a:custGeom>
            <a:avLst/>
            <a:gdLst/>
            <a:ahLst/>
            <a:cxnLst/>
            <a:rect l="l" t="t" r="r" b="b"/>
            <a:pathLst>
              <a:path w="5430656" h="5065321">
                <a:moveTo>
                  <a:pt x="0" y="0"/>
                </a:moveTo>
                <a:lnTo>
                  <a:pt x="5430656" y="0"/>
                </a:lnTo>
                <a:lnTo>
                  <a:pt x="5430656"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107508" y="1716368"/>
            <a:ext cx="13556975" cy="854026"/>
          </a:xfrm>
          <a:prstGeom prst="rect">
            <a:avLst/>
          </a:prstGeom>
        </p:spPr>
        <p:txBody>
          <a:bodyPr lIns="0" tIns="0" rIns="0" bIns="0" rtlCol="0" anchor="t">
            <a:spAutoFit/>
          </a:bodyPr>
          <a:lstStyle/>
          <a:p>
            <a:pPr algn="ctr">
              <a:lnSpc>
                <a:spcPts val="6999"/>
              </a:lnSpc>
            </a:pPr>
            <a:r>
              <a:rPr lang="en-US" sz="4999" b="1">
                <a:solidFill>
                  <a:srgbClr val="FFFFFF"/>
                </a:solidFill>
                <a:latin typeface="Open Sans Bold"/>
                <a:ea typeface="Open Sans Bold"/>
                <a:cs typeface="Open Sans Bold"/>
                <a:sym typeface="Open Sans Bold"/>
              </a:rPr>
              <a:t>WHEN DO UNCONSCIOUS BIASES OCCUR?</a:t>
            </a:r>
          </a:p>
        </p:txBody>
      </p:sp>
      <p:sp>
        <p:nvSpPr>
          <p:cNvPr id="8" name="TextBox 8"/>
          <p:cNvSpPr txBox="1"/>
          <p:nvPr/>
        </p:nvSpPr>
        <p:spPr>
          <a:xfrm>
            <a:off x="2107508" y="3480412"/>
            <a:ext cx="14072984" cy="3478408"/>
          </a:xfrm>
          <a:prstGeom prst="rect">
            <a:avLst/>
          </a:prstGeom>
        </p:spPr>
        <p:txBody>
          <a:bodyPr lIns="0" tIns="0" rIns="0" bIns="0" rtlCol="0" anchor="t">
            <a:spAutoFit/>
          </a:bodyPr>
          <a:lstStyle/>
          <a:p>
            <a:pPr algn="l">
              <a:lnSpc>
                <a:spcPts val="5579"/>
              </a:lnSpc>
            </a:pPr>
            <a:r>
              <a:rPr lang="en-US" sz="3599">
                <a:solidFill>
                  <a:srgbClr val="FFFFFF"/>
                </a:solidFill>
                <a:latin typeface="Open Sans"/>
                <a:ea typeface="Open Sans"/>
                <a:cs typeface="Open Sans"/>
                <a:sym typeface="Open Sans"/>
              </a:rPr>
              <a:t>Unconscious biases exist in our brains, all the time. However, they are most likely to come to fore when we are making quick judgements of people or situations. This means  that we’re likely to exercise unconscious bias when we are making split-second decisions, acting in an emergency or under time pressure.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5910770" y="3349521"/>
            <a:ext cx="6090864" cy="3045432"/>
            <a:chOff x="0" y="0"/>
            <a:chExt cx="812800" cy="406400"/>
          </a:xfrm>
        </p:grpSpPr>
        <p:sp>
          <p:nvSpPr>
            <p:cNvPr id="3" name="Freeform 3"/>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EBC59"/>
            </a:solidFill>
          </p:spPr>
        </p:sp>
        <p:sp>
          <p:nvSpPr>
            <p:cNvPr id="4" name="TextBox 4"/>
            <p:cNvSpPr txBox="1"/>
            <p:nvPr/>
          </p:nvSpPr>
          <p:spPr>
            <a:xfrm>
              <a:off x="0" y="-76200"/>
              <a:ext cx="812800" cy="482600"/>
            </a:xfrm>
            <a:prstGeom prst="rect">
              <a:avLst/>
            </a:prstGeom>
          </p:spPr>
          <p:txBody>
            <a:bodyPr lIns="50800" tIns="50800" rIns="50800" bIns="50800" rtlCol="0" anchor="ctr"/>
            <a:lstStyle/>
            <a:p>
              <a:pPr algn="ctr">
                <a:lnSpc>
                  <a:spcPts val="5599"/>
                </a:lnSpc>
              </a:pPr>
              <a:r>
                <a:rPr lang="en-US" sz="3999" b="1">
                  <a:solidFill>
                    <a:srgbClr val="11312B"/>
                  </a:solidFill>
                  <a:latin typeface="Open Sans Bold"/>
                  <a:ea typeface="Open Sans Bold"/>
                  <a:cs typeface="Open Sans Bold"/>
                  <a:sym typeface="Open Sans Bold"/>
                </a:rPr>
                <a:t>Associative Thinking</a:t>
              </a:r>
            </a:p>
          </p:txBody>
        </p:sp>
      </p:grpSp>
      <p:grpSp>
        <p:nvGrpSpPr>
          <p:cNvPr id="5" name="Group 5"/>
          <p:cNvGrpSpPr/>
          <p:nvPr/>
        </p:nvGrpSpPr>
        <p:grpSpPr>
          <a:xfrm>
            <a:off x="1028700" y="847680"/>
            <a:ext cx="1938447" cy="193844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pPr>
              <a:r>
                <a:rPr lang="en-US" sz="2700" b="1">
                  <a:solidFill>
                    <a:srgbClr val="000000"/>
                  </a:solidFill>
                  <a:latin typeface="Open Sans Bold"/>
                  <a:ea typeface="Open Sans Bold"/>
                  <a:cs typeface="Open Sans Bold"/>
                  <a:sym typeface="Open Sans Bold"/>
                </a:rPr>
                <a:t>Angry</a:t>
              </a:r>
            </a:p>
          </p:txBody>
        </p:sp>
      </p:grpSp>
      <p:grpSp>
        <p:nvGrpSpPr>
          <p:cNvPr id="8" name="Group 8"/>
          <p:cNvGrpSpPr/>
          <p:nvPr/>
        </p:nvGrpSpPr>
        <p:grpSpPr>
          <a:xfrm>
            <a:off x="1224801" y="5277696"/>
            <a:ext cx="3313662" cy="33136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779"/>
                </a:lnSpc>
              </a:pPr>
              <a:r>
                <a:rPr lang="en-US" sz="2700" b="1">
                  <a:solidFill>
                    <a:srgbClr val="000000"/>
                  </a:solidFill>
                  <a:latin typeface="Open Sans Bold"/>
                  <a:ea typeface="Open Sans Bold"/>
                  <a:cs typeface="Open Sans Bold"/>
                  <a:sym typeface="Open Sans Bold"/>
                </a:rPr>
                <a:t>Untrustworthy</a:t>
              </a:r>
            </a:p>
          </p:txBody>
        </p:sp>
      </p:grpSp>
      <p:grpSp>
        <p:nvGrpSpPr>
          <p:cNvPr id="11" name="Group 11"/>
          <p:cNvGrpSpPr/>
          <p:nvPr/>
        </p:nvGrpSpPr>
        <p:grpSpPr>
          <a:xfrm>
            <a:off x="6404039" y="8591358"/>
            <a:ext cx="1155957" cy="115595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r>
                <a:rPr lang="en-US" sz="1899" b="1">
                  <a:solidFill>
                    <a:srgbClr val="000000"/>
                  </a:solidFill>
                  <a:latin typeface="Open Sans Bold"/>
                  <a:ea typeface="Open Sans Bold"/>
                  <a:cs typeface="Open Sans Bold"/>
                  <a:sym typeface="Open Sans Bold"/>
                </a:rPr>
                <a:t>Bad</a:t>
              </a:r>
            </a:p>
          </p:txBody>
        </p:sp>
      </p:grpSp>
      <p:grpSp>
        <p:nvGrpSpPr>
          <p:cNvPr id="14" name="Group 14"/>
          <p:cNvGrpSpPr/>
          <p:nvPr/>
        </p:nvGrpSpPr>
        <p:grpSpPr>
          <a:xfrm>
            <a:off x="9623802" y="6719715"/>
            <a:ext cx="1155957" cy="115595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r>
                <a:rPr lang="en-US" sz="1899" b="1">
                  <a:solidFill>
                    <a:srgbClr val="000000"/>
                  </a:solidFill>
                  <a:latin typeface="Open Sans Bold"/>
                  <a:ea typeface="Open Sans Bold"/>
                  <a:cs typeface="Open Sans Bold"/>
                  <a:sym typeface="Open Sans Bold"/>
                </a:rPr>
                <a:t>Loud</a:t>
              </a:r>
            </a:p>
          </p:txBody>
        </p:sp>
      </p:grpSp>
      <p:grpSp>
        <p:nvGrpSpPr>
          <p:cNvPr id="17" name="Group 17"/>
          <p:cNvGrpSpPr/>
          <p:nvPr/>
        </p:nvGrpSpPr>
        <p:grpSpPr>
          <a:xfrm>
            <a:off x="13135695" y="7225672"/>
            <a:ext cx="2731371" cy="27313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779"/>
                </a:lnSpc>
              </a:pPr>
              <a:r>
                <a:rPr lang="en-US" sz="2700" b="1">
                  <a:solidFill>
                    <a:srgbClr val="000000"/>
                  </a:solidFill>
                  <a:latin typeface="Open Sans Bold"/>
                  <a:ea typeface="Open Sans Bold"/>
                  <a:cs typeface="Open Sans Bold"/>
                  <a:sym typeface="Open Sans Bold"/>
                </a:rPr>
                <a:t>Unfriendly</a:t>
              </a:r>
            </a:p>
          </p:txBody>
        </p:sp>
      </p:grpSp>
      <p:grpSp>
        <p:nvGrpSpPr>
          <p:cNvPr id="20" name="Group 20"/>
          <p:cNvGrpSpPr/>
          <p:nvPr/>
        </p:nvGrpSpPr>
        <p:grpSpPr>
          <a:xfrm>
            <a:off x="14227084" y="721417"/>
            <a:ext cx="3430396" cy="343039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779"/>
                </a:lnSpc>
              </a:pPr>
              <a:r>
                <a:rPr lang="en-US" sz="2700" b="1">
                  <a:solidFill>
                    <a:srgbClr val="000000"/>
                  </a:solidFill>
                  <a:latin typeface="Open Sans Bold"/>
                  <a:ea typeface="Open Sans Bold"/>
                  <a:cs typeface="Open Sans Bold"/>
                  <a:sym typeface="Open Sans Bold"/>
                </a:rPr>
                <a:t>Unintelligent</a:t>
              </a:r>
            </a:p>
          </p:txBody>
        </p:sp>
      </p:grpSp>
      <p:grpSp>
        <p:nvGrpSpPr>
          <p:cNvPr id="23" name="Group 23"/>
          <p:cNvGrpSpPr/>
          <p:nvPr/>
        </p:nvGrpSpPr>
        <p:grpSpPr>
          <a:xfrm>
            <a:off x="11604143" y="575996"/>
            <a:ext cx="1531552" cy="153155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r>
                <a:rPr lang="en-US" sz="1899" b="1">
                  <a:solidFill>
                    <a:srgbClr val="000000"/>
                  </a:solidFill>
                  <a:latin typeface="Open Sans Bold"/>
                  <a:ea typeface="Open Sans Bold"/>
                  <a:cs typeface="Open Sans Bold"/>
                  <a:sym typeface="Open Sans Bold"/>
                </a:rPr>
                <a:t>Lazy</a:t>
              </a:r>
            </a:p>
          </p:txBody>
        </p:sp>
      </p:grpSp>
      <p:grpSp>
        <p:nvGrpSpPr>
          <p:cNvPr id="26" name="Group 26"/>
          <p:cNvGrpSpPr/>
          <p:nvPr/>
        </p:nvGrpSpPr>
        <p:grpSpPr>
          <a:xfrm>
            <a:off x="8451131" y="1700653"/>
            <a:ext cx="1172671" cy="11726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r>
                <a:rPr lang="en-US" sz="1899" b="1">
                  <a:solidFill>
                    <a:srgbClr val="000000"/>
                  </a:solidFill>
                  <a:latin typeface="Open Sans Bold"/>
                  <a:ea typeface="Open Sans Bold"/>
                  <a:cs typeface="Open Sans Bold"/>
                  <a:sym typeface="Open Sans Bold"/>
                </a:rPr>
                <a:t>Rude</a:t>
              </a:r>
            </a:p>
          </p:txBody>
        </p:sp>
      </p:grpSp>
      <p:grpSp>
        <p:nvGrpSpPr>
          <p:cNvPr id="29" name="Group 29"/>
          <p:cNvGrpSpPr/>
          <p:nvPr/>
        </p:nvGrpSpPr>
        <p:grpSpPr>
          <a:xfrm>
            <a:off x="4750608" y="-312482"/>
            <a:ext cx="2320324" cy="232032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59"/>
            </a:solidFill>
          </p:spPr>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3779"/>
                </a:lnSpc>
              </a:pPr>
              <a:r>
                <a:rPr lang="en-US" sz="2700" b="1">
                  <a:solidFill>
                    <a:srgbClr val="000000"/>
                  </a:solidFill>
                  <a:latin typeface="Open Sans Bold"/>
                  <a:ea typeface="Open Sans Bold"/>
                  <a:cs typeface="Open Sans Bold"/>
                  <a:sym typeface="Open Sans Bold"/>
                </a:rPr>
                <a:t>Violent</a:t>
              </a:r>
            </a:p>
          </p:txBody>
        </p:sp>
      </p:grpSp>
      <p:sp>
        <p:nvSpPr>
          <p:cNvPr id="32" name="AutoShape 32"/>
          <p:cNvSpPr/>
          <p:nvPr/>
        </p:nvSpPr>
        <p:spPr>
          <a:xfrm>
            <a:off x="2624965" y="2555992"/>
            <a:ext cx="3285805" cy="1898916"/>
          </a:xfrm>
          <a:prstGeom prst="line">
            <a:avLst/>
          </a:prstGeom>
          <a:ln w="38100" cap="flat">
            <a:solidFill>
              <a:srgbClr val="FEBC59"/>
            </a:solidFill>
            <a:prstDash val="solid"/>
            <a:headEnd type="none" w="sm" len="sm"/>
            <a:tailEnd type="none" w="sm" len="sm"/>
          </a:ln>
        </p:spPr>
      </p:sp>
      <p:sp>
        <p:nvSpPr>
          <p:cNvPr id="33" name="AutoShape 33"/>
          <p:cNvSpPr/>
          <p:nvPr/>
        </p:nvSpPr>
        <p:spPr>
          <a:xfrm flipV="1">
            <a:off x="4115792" y="4607308"/>
            <a:ext cx="1947379" cy="1213754"/>
          </a:xfrm>
          <a:prstGeom prst="line">
            <a:avLst/>
          </a:prstGeom>
          <a:ln w="38100" cap="flat">
            <a:solidFill>
              <a:srgbClr val="FEBC59"/>
            </a:solidFill>
            <a:prstDash val="solid"/>
            <a:headEnd type="none" w="sm" len="sm"/>
            <a:tailEnd type="none" w="sm" len="sm"/>
          </a:ln>
        </p:spPr>
      </p:sp>
      <p:sp>
        <p:nvSpPr>
          <p:cNvPr id="34" name="AutoShape 34"/>
          <p:cNvSpPr/>
          <p:nvPr/>
        </p:nvSpPr>
        <p:spPr>
          <a:xfrm flipV="1">
            <a:off x="7070932" y="6316043"/>
            <a:ext cx="564044" cy="2653536"/>
          </a:xfrm>
          <a:prstGeom prst="line">
            <a:avLst/>
          </a:prstGeom>
          <a:ln w="38100" cap="flat">
            <a:solidFill>
              <a:srgbClr val="FEBC59"/>
            </a:solidFill>
            <a:prstDash val="solid"/>
            <a:headEnd type="none" w="sm" len="sm"/>
            <a:tailEnd type="none" w="sm" len="sm"/>
          </a:ln>
        </p:spPr>
      </p:sp>
      <p:sp>
        <p:nvSpPr>
          <p:cNvPr id="35" name="AutoShape 35"/>
          <p:cNvSpPr/>
          <p:nvPr/>
        </p:nvSpPr>
        <p:spPr>
          <a:xfrm flipH="1" flipV="1">
            <a:off x="9905824" y="5614707"/>
            <a:ext cx="295956" cy="1105008"/>
          </a:xfrm>
          <a:prstGeom prst="line">
            <a:avLst/>
          </a:prstGeom>
          <a:ln w="38100" cap="flat">
            <a:solidFill>
              <a:srgbClr val="FEBC59"/>
            </a:solidFill>
            <a:prstDash val="solid"/>
            <a:headEnd type="none" w="sm" len="sm"/>
            <a:tailEnd type="none" w="sm" len="sm"/>
          </a:ln>
        </p:spPr>
      </p:sp>
      <p:sp>
        <p:nvSpPr>
          <p:cNvPr id="36" name="AutoShape 36"/>
          <p:cNvSpPr/>
          <p:nvPr/>
        </p:nvSpPr>
        <p:spPr>
          <a:xfrm flipH="1" flipV="1">
            <a:off x="11604143" y="5277696"/>
            <a:ext cx="2266239" cy="2597976"/>
          </a:xfrm>
          <a:prstGeom prst="line">
            <a:avLst/>
          </a:prstGeom>
          <a:ln w="38100" cap="flat">
            <a:solidFill>
              <a:srgbClr val="FEBC59"/>
            </a:solidFill>
            <a:prstDash val="solid"/>
            <a:headEnd type="none" w="sm" len="sm"/>
            <a:tailEnd type="none" w="sm" len="sm"/>
          </a:ln>
        </p:spPr>
      </p:sp>
      <p:sp>
        <p:nvSpPr>
          <p:cNvPr id="37" name="AutoShape 37"/>
          <p:cNvSpPr/>
          <p:nvPr/>
        </p:nvSpPr>
        <p:spPr>
          <a:xfrm flipH="1">
            <a:off x="11696596" y="3068540"/>
            <a:ext cx="3246409" cy="1511134"/>
          </a:xfrm>
          <a:prstGeom prst="line">
            <a:avLst/>
          </a:prstGeom>
          <a:ln w="38100" cap="flat">
            <a:solidFill>
              <a:srgbClr val="FEBC59"/>
            </a:solidFill>
            <a:prstDash val="solid"/>
            <a:headEnd type="none" w="sm" len="sm"/>
            <a:tailEnd type="none" w="sm" len="sm"/>
          </a:ln>
        </p:spPr>
      </p:sp>
      <p:sp>
        <p:nvSpPr>
          <p:cNvPr id="38" name="AutoShape 38"/>
          <p:cNvSpPr/>
          <p:nvPr/>
        </p:nvSpPr>
        <p:spPr>
          <a:xfrm flipH="1">
            <a:off x="10779759" y="1946933"/>
            <a:ext cx="1120854" cy="1841608"/>
          </a:xfrm>
          <a:prstGeom prst="line">
            <a:avLst/>
          </a:prstGeom>
          <a:ln w="38100" cap="flat">
            <a:solidFill>
              <a:srgbClr val="FEBC59"/>
            </a:solidFill>
            <a:prstDash val="solid"/>
            <a:headEnd type="none" w="sm" len="sm"/>
            <a:tailEnd type="none" w="sm" len="sm"/>
          </a:ln>
        </p:spPr>
      </p:sp>
      <p:sp>
        <p:nvSpPr>
          <p:cNvPr id="39" name="AutoShape 39"/>
          <p:cNvSpPr/>
          <p:nvPr/>
        </p:nvSpPr>
        <p:spPr>
          <a:xfrm>
            <a:off x="9037467" y="2873324"/>
            <a:ext cx="106533" cy="1085633"/>
          </a:xfrm>
          <a:prstGeom prst="line">
            <a:avLst/>
          </a:prstGeom>
          <a:ln w="38100" cap="flat">
            <a:solidFill>
              <a:srgbClr val="FEBC59"/>
            </a:solidFill>
            <a:prstDash val="solid"/>
            <a:headEnd type="none" w="sm" len="sm"/>
            <a:tailEnd type="none" w="sm" len="sm"/>
          </a:ln>
        </p:spPr>
      </p:sp>
      <p:sp>
        <p:nvSpPr>
          <p:cNvPr id="40" name="AutoShape 40"/>
          <p:cNvSpPr/>
          <p:nvPr/>
        </p:nvSpPr>
        <p:spPr>
          <a:xfrm>
            <a:off x="6063170" y="1028700"/>
            <a:ext cx="1466068" cy="3478661"/>
          </a:xfrm>
          <a:prstGeom prst="line">
            <a:avLst/>
          </a:prstGeom>
          <a:ln w="38100" cap="flat">
            <a:solidFill>
              <a:srgbClr val="FEBC59"/>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312B"/>
        </a:solidFill>
        <a:effectLst/>
      </p:bgPr>
    </p:bg>
    <p:spTree>
      <p:nvGrpSpPr>
        <p:cNvPr id="1" name=""/>
        <p:cNvGrpSpPr/>
        <p:nvPr/>
      </p:nvGrpSpPr>
      <p:grpSpPr>
        <a:xfrm>
          <a:off x="0" y="0"/>
          <a:ext cx="0" cy="0"/>
          <a:chOff x="0" y="0"/>
          <a:chExt cx="0" cy="0"/>
        </a:xfrm>
      </p:grpSpPr>
      <p:grpSp>
        <p:nvGrpSpPr>
          <p:cNvPr id="2" name="Group 2"/>
          <p:cNvGrpSpPr/>
          <p:nvPr/>
        </p:nvGrpSpPr>
        <p:grpSpPr>
          <a:xfrm>
            <a:off x="9305009" y="2956847"/>
            <a:ext cx="14486150" cy="14660305"/>
            <a:chOff x="0" y="0"/>
            <a:chExt cx="803144" cy="812800"/>
          </a:xfrm>
        </p:grpSpPr>
        <p:sp>
          <p:nvSpPr>
            <p:cNvPr id="3" name="Freeform 3"/>
            <p:cNvSpPr/>
            <p:nvPr/>
          </p:nvSpPr>
          <p:spPr>
            <a:xfrm>
              <a:off x="0" y="0"/>
              <a:ext cx="803144" cy="812800"/>
            </a:xfrm>
            <a:custGeom>
              <a:avLst/>
              <a:gdLst/>
              <a:ahLst/>
              <a:cxnLst/>
              <a:rect l="l" t="t" r="r" b="b"/>
              <a:pathLst>
                <a:path w="803144" h="812800">
                  <a:moveTo>
                    <a:pt x="401572" y="0"/>
                  </a:moveTo>
                  <a:cubicBezTo>
                    <a:pt x="179790" y="0"/>
                    <a:pt x="0" y="181951"/>
                    <a:pt x="0" y="406400"/>
                  </a:cubicBezTo>
                  <a:cubicBezTo>
                    <a:pt x="0" y="630849"/>
                    <a:pt x="179790" y="812800"/>
                    <a:pt x="401572" y="812800"/>
                  </a:cubicBezTo>
                  <a:cubicBezTo>
                    <a:pt x="623354" y="812800"/>
                    <a:pt x="803144" y="630849"/>
                    <a:pt x="803144" y="406400"/>
                  </a:cubicBezTo>
                  <a:cubicBezTo>
                    <a:pt x="803144" y="181951"/>
                    <a:pt x="623354" y="0"/>
                    <a:pt x="401572" y="0"/>
                  </a:cubicBezTo>
                  <a:close/>
                </a:path>
              </a:pathLst>
            </a:custGeom>
            <a:solidFill>
              <a:srgbClr val="0C8061"/>
            </a:solidFill>
          </p:spPr>
        </p:sp>
        <p:sp>
          <p:nvSpPr>
            <p:cNvPr id="4" name="TextBox 4"/>
            <p:cNvSpPr txBox="1"/>
            <p:nvPr/>
          </p:nvSpPr>
          <p:spPr>
            <a:xfrm>
              <a:off x="75295" y="38100"/>
              <a:ext cx="652555"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14369" y="2149410"/>
            <a:ext cx="17113431" cy="7516018"/>
            <a:chOff x="0" y="0"/>
            <a:chExt cx="4507241" cy="1979527"/>
          </a:xfrm>
        </p:grpSpPr>
        <p:sp>
          <p:nvSpPr>
            <p:cNvPr id="6" name="Freeform 6"/>
            <p:cNvSpPr/>
            <p:nvPr/>
          </p:nvSpPr>
          <p:spPr>
            <a:xfrm>
              <a:off x="0" y="0"/>
              <a:ext cx="4507241" cy="1979527"/>
            </a:xfrm>
            <a:custGeom>
              <a:avLst/>
              <a:gdLst/>
              <a:ahLst/>
              <a:cxnLst/>
              <a:rect l="l" t="t" r="r" b="b"/>
              <a:pathLst>
                <a:path w="4507241" h="1979527">
                  <a:moveTo>
                    <a:pt x="23072" y="0"/>
                  </a:moveTo>
                  <a:lnTo>
                    <a:pt x="4484169" y="0"/>
                  </a:lnTo>
                  <a:cubicBezTo>
                    <a:pt x="4490288" y="0"/>
                    <a:pt x="4496157" y="2431"/>
                    <a:pt x="4500483" y="6758"/>
                  </a:cubicBezTo>
                  <a:cubicBezTo>
                    <a:pt x="4504810" y="11084"/>
                    <a:pt x="4507241" y="16953"/>
                    <a:pt x="4507241" y="23072"/>
                  </a:cubicBezTo>
                  <a:lnTo>
                    <a:pt x="4507241" y="1956456"/>
                  </a:lnTo>
                  <a:cubicBezTo>
                    <a:pt x="4507241" y="1969198"/>
                    <a:pt x="4496912" y="1979527"/>
                    <a:pt x="4484169" y="1979527"/>
                  </a:cubicBezTo>
                  <a:lnTo>
                    <a:pt x="23072" y="1979527"/>
                  </a:lnTo>
                  <a:cubicBezTo>
                    <a:pt x="10330" y="1979527"/>
                    <a:pt x="0" y="1969198"/>
                    <a:pt x="0" y="1956456"/>
                  </a:cubicBezTo>
                  <a:lnTo>
                    <a:pt x="0" y="23072"/>
                  </a:lnTo>
                  <a:cubicBezTo>
                    <a:pt x="0" y="10330"/>
                    <a:pt x="10330" y="0"/>
                    <a:pt x="23072" y="0"/>
                  </a:cubicBezTo>
                  <a:close/>
                </a:path>
              </a:pathLst>
            </a:custGeom>
            <a:solidFill>
              <a:srgbClr val="FEBC59"/>
            </a:solidFill>
          </p:spPr>
        </p:sp>
        <p:sp>
          <p:nvSpPr>
            <p:cNvPr id="7" name="TextBox 7"/>
            <p:cNvSpPr txBox="1"/>
            <p:nvPr/>
          </p:nvSpPr>
          <p:spPr>
            <a:xfrm>
              <a:off x="0" y="-38100"/>
              <a:ext cx="4507241" cy="201762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323378" y="2298226"/>
            <a:ext cx="15935922" cy="7719124"/>
          </a:xfrm>
          <a:prstGeom prst="rect">
            <a:avLst/>
          </a:prstGeom>
        </p:spPr>
        <p:txBody>
          <a:bodyPr lIns="0" tIns="0" rIns="0" bIns="0" rtlCol="0" anchor="t">
            <a:spAutoFit/>
          </a:bodyPr>
          <a:lstStyle/>
          <a:p>
            <a:pPr algn="l">
              <a:lnSpc>
                <a:spcPts val="4759"/>
              </a:lnSpc>
              <a:spcBef>
                <a:spcPct val="0"/>
              </a:spcBef>
            </a:pPr>
            <a:r>
              <a:rPr lang="en-US" sz="3399">
                <a:solidFill>
                  <a:srgbClr val="11312B"/>
                </a:solidFill>
                <a:latin typeface="Open Sans"/>
                <a:ea typeface="Open Sans"/>
                <a:cs typeface="Open Sans"/>
                <a:sym typeface="Open Sans"/>
              </a:rPr>
              <a:t>Having unconscious biases does not mean you are a bad person, it means your brain is trying to help you by finding any information it has consciously or subconsciously gathered throughout your life. In order to challenge our unconscious biases, we can:</a:t>
            </a:r>
          </a:p>
          <a:p>
            <a:pPr marL="734058" lvl="1" indent="-367029" algn="l">
              <a:lnSpc>
                <a:spcPts val="4759"/>
              </a:lnSpc>
              <a:buFont typeface="Arial"/>
              <a:buChar char="•"/>
            </a:pPr>
            <a:r>
              <a:rPr lang="en-US" sz="3399">
                <a:solidFill>
                  <a:srgbClr val="11312B"/>
                </a:solidFill>
                <a:latin typeface="Open Sans"/>
                <a:ea typeface="Open Sans"/>
                <a:cs typeface="Open Sans"/>
                <a:sym typeface="Open Sans"/>
              </a:rPr>
              <a:t>Take Implicit Association Tests</a:t>
            </a:r>
          </a:p>
          <a:p>
            <a:pPr marL="734058" lvl="1" indent="-367029" algn="l">
              <a:lnSpc>
                <a:spcPts val="4759"/>
              </a:lnSpc>
              <a:buFont typeface="Arial"/>
              <a:buChar char="•"/>
            </a:pPr>
            <a:r>
              <a:rPr lang="en-US" sz="3399">
                <a:solidFill>
                  <a:srgbClr val="11312B"/>
                </a:solidFill>
                <a:latin typeface="Open Sans"/>
                <a:ea typeface="Open Sans"/>
                <a:cs typeface="Open Sans"/>
                <a:sym typeface="Open Sans"/>
              </a:rPr>
              <a:t>Educate ourselves on communities and cultures different to our own</a:t>
            </a:r>
          </a:p>
          <a:p>
            <a:pPr marL="734058" lvl="1" indent="-367029" algn="l">
              <a:lnSpc>
                <a:spcPts val="4759"/>
              </a:lnSpc>
              <a:buFont typeface="Arial"/>
              <a:buChar char="•"/>
            </a:pPr>
            <a:r>
              <a:rPr lang="en-US" sz="3399">
                <a:solidFill>
                  <a:srgbClr val="11312B"/>
                </a:solidFill>
                <a:latin typeface="Open Sans"/>
                <a:ea typeface="Open Sans"/>
                <a:cs typeface="Open Sans"/>
                <a:sym typeface="Open Sans"/>
              </a:rPr>
              <a:t>Try to understand how power structures operate</a:t>
            </a:r>
          </a:p>
          <a:p>
            <a:pPr marL="734058" lvl="1" indent="-367029" algn="l">
              <a:lnSpc>
                <a:spcPts val="4759"/>
              </a:lnSpc>
              <a:buFont typeface="Arial"/>
              <a:buChar char="•"/>
            </a:pPr>
            <a:r>
              <a:rPr lang="en-US" sz="3399">
                <a:solidFill>
                  <a:srgbClr val="11312B"/>
                </a:solidFill>
                <a:latin typeface="Open Sans"/>
                <a:ea typeface="Open Sans"/>
                <a:cs typeface="Open Sans"/>
                <a:sym typeface="Open Sans"/>
              </a:rPr>
              <a:t>Adopt a growth mindset</a:t>
            </a:r>
          </a:p>
          <a:p>
            <a:pPr marL="734058" lvl="1" indent="-367029" algn="l">
              <a:lnSpc>
                <a:spcPts val="4759"/>
              </a:lnSpc>
              <a:spcBef>
                <a:spcPct val="0"/>
              </a:spcBef>
              <a:buFont typeface="Arial"/>
              <a:buChar char="•"/>
            </a:pPr>
            <a:r>
              <a:rPr lang="en-US" sz="3399">
                <a:solidFill>
                  <a:srgbClr val="11312B"/>
                </a:solidFill>
                <a:latin typeface="Open Sans"/>
                <a:ea typeface="Open Sans"/>
                <a:cs typeface="Open Sans"/>
                <a:sym typeface="Open Sans"/>
              </a:rPr>
              <a:t>Listen to the experiences of marginalised people</a:t>
            </a:r>
          </a:p>
          <a:p>
            <a:pPr marL="734058" lvl="1" indent="-367029" algn="l">
              <a:lnSpc>
                <a:spcPts val="4759"/>
              </a:lnSpc>
              <a:spcBef>
                <a:spcPct val="0"/>
              </a:spcBef>
              <a:buFont typeface="Arial"/>
              <a:buChar char="•"/>
            </a:pPr>
            <a:r>
              <a:rPr lang="en-US" sz="3399">
                <a:solidFill>
                  <a:srgbClr val="11312B"/>
                </a:solidFill>
                <a:latin typeface="Open Sans"/>
                <a:ea typeface="Open Sans"/>
                <a:cs typeface="Open Sans"/>
                <a:sym typeface="Open Sans"/>
              </a:rPr>
              <a:t>Examine our own social identity</a:t>
            </a:r>
          </a:p>
          <a:p>
            <a:pPr algn="l">
              <a:lnSpc>
                <a:spcPts val="4759"/>
              </a:lnSpc>
              <a:spcBef>
                <a:spcPct val="0"/>
              </a:spcBef>
            </a:pPr>
            <a:endParaRPr lang="en-US" sz="3399">
              <a:solidFill>
                <a:srgbClr val="11312B"/>
              </a:solidFill>
              <a:latin typeface="Open Sans"/>
              <a:ea typeface="Open Sans"/>
              <a:cs typeface="Open Sans"/>
              <a:sym typeface="Open Sans"/>
            </a:endParaRPr>
          </a:p>
          <a:p>
            <a:pPr algn="l">
              <a:lnSpc>
                <a:spcPts val="4759"/>
              </a:lnSpc>
              <a:spcBef>
                <a:spcPct val="0"/>
              </a:spcBef>
            </a:pPr>
            <a:r>
              <a:rPr lang="en-US" sz="3399">
                <a:solidFill>
                  <a:srgbClr val="11312B"/>
                </a:solidFill>
                <a:latin typeface="Open Sans"/>
                <a:ea typeface="Open Sans"/>
                <a:cs typeface="Open Sans"/>
                <a:sym typeface="Open Sans"/>
              </a:rPr>
              <a:t>Basically, feed our brain with new information and continue to nourish it!</a:t>
            </a:r>
          </a:p>
          <a:p>
            <a:pPr algn="l">
              <a:lnSpc>
                <a:spcPts val="4200"/>
              </a:lnSpc>
              <a:spcBef>
                <a:spcPct val="0"/>
              </a:spcBef>
            </a:pPr>
            <a:endParaRPr lang="en-US" sz="3399">
              <a:solidFill>
                <a:srgbClr val="11312B"/>
              </a:solidFill>
              <a:latin typeface="Open Sans"/>
              <a:ea typeface="Open Sans"/>
              <a:cs typeface="Open Sans"/>
              <a:sym typeface="Open Sans"/>
            </a:endParaRPr>
          </a:p>
        </p:txBody>
      </p:sp>
      <p:sp>
        <p:nvSpPr>
          <p:cNvPr id="9" name="TextBox 9"/>
          <p:cNvSpPr txBox="1"/>
          <p:nvPr/>
        </p:nvSpPr>
        <p:spPr>
          <a:xfrm>
            <a:off x="1802934" y="568919"/>
            <a:ext cx="15741110" cy="1094716"/>
          </a:xfrm>
          <a:prstGeom prst="rect">
            <a:avLst/>
          </a:prstGeom>
        </p:spPr>
        <p:txBody>
          <a:bodyPr lIns="0" tIns="0" rIns="0" bIns="0" rtlCol="0" anchor="t">
            <a:spAutoFit/>
          </a:bodyPr>
          <a:lstStyle/>
          <a:p>
            <a:pPr algn="l">
              <a:lnSpc>
                <a:spcPts val="8959"/>
              </a:lnSpc>
            </a:pPr>
            <a:r>
              <a:rPr lang="en-US" sz="6399" b="1">
                <a:solidFill>
                  <a:srgbClr val="FFFFFF"/>
                </a:solidFill>
                <a:latin typeface="Canva Sans Bold"/>
                <a:ea typeface="Canva Sans Bold"/>
                <a:cs typeface="Canva Sans Bold"/>
                <a:sym typeface="Canva Sans Bold"/>
              </a:rPr>
              <a:t>How can I challenge unconscious bias?</a:t>
            </a:r>
          </a:p>
        </p:txBody>
      </p:sp>
      <p:sp>
        <p:nvSpPr>
          <p:cNvPr id="10" name="Freeform 10"/>
          <p:cNvSpPr/>
          <p:nvPr/>
        </p:nvSpPr>
        <p:spPr>
          <a:xfrm>
            <a:off x="-2177390" y="-2091707"/>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3729506">
            <a:off x="16486038" y="7968631"/>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1750</Words>
  <Application>Microsoft Office PowerPoint</Application>
  <PresentationFormat>Custom</PresentationFormat>
  <Paragraphs>152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Open Sans Bold</vt:lpstr>
      <vt:lpstr>Canva Sans Bold</vt:lpstr>
      <vt:lpstr>Open Sans</vt:lpstr>
      <vt:lpstr>Open Sans Italics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 - Bias and the Bystander</dc:title>
  <dc:creator>Emma Balfe</dc:creator>
  <cp:lastModifiedBy>Emma Balfe</cp:lastModifiedBy>
  <cp:revision>5</cp:revision>
  <dcterms:created xsi:type="dcterms:W3CDTF">2006-08-16T00:00:00Z</dcterms:created>
  <dcterms:modified xsi:type="dcterms:W3CDTF">2025-04-24T10:45:26Z</dcterms:modified>
  <dc:identifier>DAGlcELrZ10</dc:identifier>
</cp:coreProperties>
</file>